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9" r:id="rId3"/>
    <p:sldId id="280" r:id="rId4"/>
    <p:sldId id="282" r:id="rId5"/>
    <p:sldId id="281" r:id="rId6"/>
    <p:sldId id="283" r:id="rId7"/>
    <p:sldId id="284" r:id="rId8"/>
    <p:sldId id="285" r:id="rId9"/>
    <p:sldId id="270" r:id="rId10"/>
    <p:sldId id="288" r:id="rId11"/>
  </p:sldIdLst>
  <p:sldSz cx="12192000" cy="6858000"/>
  <p:notesSz cx="6858000" cy="9144000"/>
  <p:custDataLst>
    <p:tags r:id="rId14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 userDrawn="1">
          <p15:clr>
            <a:srgbClr val="A4A3A4"/>
          </p15:clr>
        </p15:guide>
        <p15:guide id="2" pos="483" userDrawn="1">
          <p15:clr>
            <a:srgbClr val="A4A3A4"/>
          </p15:clr>
        </p15:guide>
        <p15:guide id="3" orient="horz" pos="1071" userDrawn="1">
          <p15:clr>
            <a:srgbClr val="A4A3A4"/>
          </p15:clr>
        </p15:guide>
        <p15:guide id="4" orient="horz" pos="3793" userDrawn="1">
          <p15:clr>
            <a:srgbClr val="A4A3A4"/>
          </p15:clr>
        </p15:guide>
        <p15:guide id="5" pos="6289" userDrawn="1">
          <p15:clr>
            <a:srgbClr val="A4A3A4"/>
          </p15:clr>
        </p15:guide>
        <p15:guide id="6" pos="71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ECFF"/>
    <a:srgbClr val="63B64D"/>
    <a:srgbClr val="FF9933"/>
    <a:srgbClr val="FF0066"/>
    <a:srgbClr val="CC0000"/>
    <a:srgbClr val="FF0000"/>
    <a:srgbClr val="FF6600"/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Objects="1" showGuides="1">
      <p:cViewPr varScale="1">
        <p:scale>
          <a:sx n="82" d="100"/>
          <a:sy n="82" d="100"/>
        </p:scale>
        <p:origin x="898" y="91"/>
      </p:cViewPr>
      <p:guideLst>
        <p:guide orient="horz" pos="391"/>
        <p:guide pos="483"/>
        <p:guide orient="horz" pos="1071"/>
        <p:guide orient="horz" pos="3793"/>
        <p:guide pos="6289"/>
        <p:guide pos="719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73" d="100"/>
          <a:sy n="73" d="100"/>
        </p:scale>
        <p:origin x="227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4E201-3C20-4C15-9E5D-E57830C2B2B7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859A1-9DB5-421D-B3BE-57CBEC3E37D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625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E6A09-68B3-4BF9-9581-2A586CCCAF33}" type="datetimeFigureOut">
              <a:rPr lang="de-DE" smtClean="0"/>
              <a:t>05.05.2026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6E846-994E-43FE-83C9-3B8B419C353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9707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6E846-994E-43FE-83C9-3B8B419C3533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143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6E846-994E-43FE-83C9-3B8B419C3533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143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jpeg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9.jpe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jpeg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8.jpeg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8.jpeg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Relationship Id="rId9" Type="http://schemas.openxmlformats.org/officeDocument/2006/relationships/image" Target="../media/image10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jpeg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3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1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31846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23ABEAB-FFC3-D662-6532-38C85AF28D88}"/>
              </a:ext>
            </a:extLst>
          </p:cNvPr>
          <p:cNvSpPr txBox="1"/>
          <p:nvPr userDrawn="1"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415316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02429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4" name="Tabellenplatzhalter 22">
            <a:extLst>
              <a:ext uri="{FF2B5EF4-FFF2-40B4-BE49-F238E27FC236}">
                <a16:creationId xmlns:a16="http://schemas.microsoft.com/office/drawing/2014/main" id="{A9395E96-99FB-E02B-28DE-72A793AE740F}"/>
              </a:ext>
            </a:extLst>
          </p:cNvPr>
          <p:cNvSpPr>
            <a:spLocks noGrp="1" noChangeAspect="1"/>
          </p:cNvSpPr>
          <p:nvPr>
            <p:ph type="tbl" sz="quarter" idx="16"/>
          </p:nvPr>
        </p:nvSpPr>
        <p:spPr>
          <a:xfrm>
            <a:off x="9003507" y="581450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4848D50-7B7E-05D3-782B-C126D5164987}"/>
              </a:ext>
            </a:extLst>
          </p:cNvPr>
          <p:cNvSpPr txBox="1"/>
          <p:nvPr userDrawn="1"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280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29531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6" name="Tabellenplatzhalter 22">
            <a:extLst>
              <a:ext uri="{FF2B5EF4-FFF2-40B4-BE49-F238E27FC236}">
                <a16:creationId xmlns:a16="http://schemas.microsoft.com/office/drawing/2014/main" id="{CC9F582F-8698-C47F-B196-61398D8957AE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A40AF44-5ED8-A1BD-24B8-E79C47C60FBB}"/>
              </a:ext>
            </a:extLst>
          </p:cNvPr>
          <p:cNvSpPr txBox="1"/>
          <p:nvPr userDrawn="1"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358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 3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274032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tx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798BB436-0223-4CAC-CE45-FEE41478502F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99151" y="5246525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5C8225-7D2D-1AAD-2501-57141FC337A0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043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 3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43537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accent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1FF976-8EFB-936D-DAA4-08765202E13A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8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83274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bg1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</a:t>
            </a:r>
            <a:br>
              <a:rPr lang="de-DE" dirty="0"/>
            </a:br>
            <a:r>
              <a:rPr lang="de-DE" dirty="0"/>
              <a:t>ein Zitat."</a:t>
            </a:r>
          </a:p>
          <a:p>
            <a:pPr lvl="1"/>
            <a:r>
              <a:rPr lang="de-DE" dirty="0"/>
              <a:t>Zitatgeber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9894C6C-5EE2-8934-098F-75451D811518}"/>
              </a:ext>
            </a:extLst>
          </p:cNvPr>
          <p:cNvSpPr txBox="1"/>
          <p:nvPr userDrawn="1"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514688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+ Foto groß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4548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HG_PPT_4000x2250px“; 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26457" y="3093521"/>
            <a:ext cx="7939086" cy="1006238"/>
          </a:xfrm>
          <a:prstGeom prst="rect">
            <a:avLst/>
          </a:prstGeom>
          <a:noFill/>
        </p:spPr>
        <p:txBody>
          <a:bodyPr wrap="square" lIns="0" tIns="0" rIns="0" anchor="ctr">
            <a:sp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ein Zitat."</a:t>
            </a:r>
          </a:p>
          <a:p>
            <a:pPr lvl="1"/>
            <a:r>
              <a:rPr lang="de-DE" dirty="0"/>
              <a:t>Zitatgeber</a:t>
            </a:r>
          </a:p>
        </p:txBody>
      </p:sp>
      <p:sp>
        <p:nvSpPr>
          <p:cNvPr id="11" name="Tabellenplatzhalter 22">
            <a:extLst>
              <a:ext uri="{FF2B5EF4-FFF2-40B4-BE49-F238E27FC236}">
                <a16:creationId xmlns:a16="http://schemas.microsoft.com/office/drawing/2014/main" id="{16E76CE0-96EB-AC0C-AA97-3B0BECBCDDA6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59043" y="582085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F72C9B8-A802-29EB-4BF3-B40883291079}"/>
              </a:ext>
            </a:extLst>
          </p:cNvPr>
          <p:cNvSpPr txBox="1"/>
          <p:nvPr userDrawn="1"/>
        </p:nvSpPr>
        <p:spPr>
          <a:xfrm>
            <a:off x="-1550648" y="0"/>
            <a:ext cx="140062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593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174">
          <p15:clr>
            <a:srgbClr val="FBAE40"/>
          </p15:clr>
        </p15:guide>
        <p15:guide id="8" orient="horz" pos="3929">
          <p15:clr>
            <a:srgbClr val="FBAE40"/>
          </p15:clr>
        </p15:guide>
        <p15:guide id="9" pos="5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1314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10581748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0" name="Textplatzhalter 17">
            <a:extLst>
              <a:ext uri="{FF2B5EF4-FFF2-40B4-BE49-F238E27FC236}">
                <a16:creationId xmlns:a16="http://schemas.microsoft.com/office/drawing/2014/main" id="{01D31EFA-1F3D-F818-D042-E114168A89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C84A7B-0343-C385-8925-19CEDA1AF2A9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71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03461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69800"/>
            <a:ext cx="10581217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10581748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193584B-5CBA-CB90-9915-F5978D4AF6B1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561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69779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74850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748743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38647" b="12915"/>
          <a:stretch>
            <a:fillRect/>
          </a:stretch>
        </p:blipFill>
        <p:spPr>
          <a:xfrm>
            <a:off x="6275388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28494" t="4214" r="12396" b="11884"/>
          <a:stretch>
            <a:fillRect/>
          </a:stretch>
        </p:blipFill>
        <p:spPr>
          <a:xfrm>
            <a:off x="8877919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5531" t="4741" r="36374" b="12891"/>
          <a:stretch>
            <a:fillRect/>
          </a:stretch>
        </p:blipFill>
        <p:spPr>
          <a:xfrm>
            <a:off x="627538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l="23695" r="19734" b="19702"/>
          <a:stretch>
            <a:fillRect/>
          </a:stretch>
        </p:blipFill>
        <p:spPr>
          <a:xfrm>
            <a:off x="8877919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5387" y="2159355"/>
            <a:ext cx="2530532" cy="1296633"/>
          </a:xfrm>
        </p:spPr>
        <p:txBody>
          <a:bodyPr lIns="144000" rIns="144000" bIns="36000" anchor="b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77919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77919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5388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DFFBE6C-C05C-552B-2FC5-FC227015C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80FE5E6C-4730-8F46-785A-C8DAE4B07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748506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3AA51CD-7650-A43E-D5C5-239A47B9EA7C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389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53">
          <p15:clr>
            <a:srgbClr val="FBAE40"/>
          </p15:clr>
        </p15:guide>
        <p15:guide id="10" pos="372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2483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24928" r="28452" b="1433"/>
          <a:stretch>
            <a:fillRect/>
          </a:stretch>
        </p:blipFill>
        <p:spPr>
          <a:xfrm>
            <a:off x="5700713" y="1011069"/>
            <a:ext cx="3445843" cy="5154780"/>
          </a:xfrm>
          <a:prstGeom prst="roundRect">
            <a:avLst>
              <a:gd name="adj" fmla="val 5746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28494" t="4214" r="12396" b="11884"/>
          <a:stretch>
            <a:fillRect/>
          </a:stretch>
        </p:blipFill>
        <p:spPr>
          <a:xfrm>
            <a:off x="9218556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5531" t="4741" r="36374" b="12891"/>
          <a:stretch>
            <a:fillRect/>
          </a:stretch>
        </p:blipFill>
        <p:spPr>
          <a:xfrm>
            <a:off x="9218555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00713" y="4869216"/>
            <a:ext cx="3445844" cy="1296633"/>
          </a:xfrm>
        </p:spPr>
        <p:txBody>
          <a:bodyPr lIns="144000" rIns="144000" bIns="36000" anchor="b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18556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218556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5C28D5E1-CE2B-A5B2-7317-9B0A2FC7CD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59A22B75-7C30-847E-7D9A-1B18C9DBF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68A513-6C23-2760-B7D4-24D3E20245D3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703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591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56498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6" name="Tabellenplatzhalter 22">
            <a:extLst>
              <a:ext uri="{FF2B5EF4-FFF2-40B4-BE49-F238E27FC236}">
                <a16:creationId xmlns:a16="http://schemas.microsoft.com/office/drawing/2014/main" id="{6CE4BCC0-0333-03ED-8BEC-457D4C209711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28098B-EE10-FCA7-A123-D9DDB92B3101}"/>
              </a:ext>
            </a:extLst>
          </p:cNvPr>
          <p:cNvSpPr txBox="1"/>
          <p:nvPr userDrawn="1"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728312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106970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5116" t="23757" r="4556" b="19924"/>
          <a:stretch>
            <a:fillRect/>
          </a:stretch>
        </p:blipFill>
        <p:spPr>
          <a:xfrm>
            <a:off x="5988050" y="1011069"/>
            <a:ext cx="576103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8451" t="14980" b="28006"/>
          <a:stretch>
            <a:fillRect/>
          </a:stretch>
        </p:blipFill>
        <p:spPr>
          <a:xfrm flipH="1">
            <a:off x="5988050" y="3624459"/>
            <a:ext cx="5761037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88050" y="2420965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88050" y="5130826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A9B12ACF-CACD-3CA5-FB8F-B63518B964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04679F2-8F36-B0DF-736B-E4EA40A86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9C11281-FA80-9CEE-4CDC-7501CF748FD4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572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772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4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8022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38647" b="12915"/>
          <a:stretch>
            <a:fillRect/>
          </a:stretch>
        </p:blipFill>
        <p:spPr>
          <a:xfrm>
            <a:off x="3755124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634237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23695" r="19734" b="19702"/>
          <a:stretch>
            <a:fillRect/>
          </a:stretch>
        </p:blipFill>
        <p:spPr>
          <a:xfrm>
            <a:off x="8929631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29631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42378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l="27611" t="11911" r="14425" b="5813"/>
          <a:stretch>
            <a:fillRect/>
          </a:stretch>
        </p:blipFill>
        <p:spPr>
          <a:xfrm>
            <a:off x="1167870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2530532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55124" y="5078505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3FBA3A7-1852-6165-554B-BA1E98B310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29631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ABCAD7B0-6D2D-C43E-6701-9ADA289DF1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2378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C51DAE2-E3F3-7C08-0BA0-57988CE4D4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499748A2-1443-0FC0-5D36-DBE1671337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0F79FCE8-AB16-A728-B865-D7F03AFD2BF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64F2EAF-9BF1-98F6-2DFF-C03B95482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55124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03C6356-DB50-9243-D13C-77CDFFCCFCBC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691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7743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6332750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6333068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E103A8B1-8F26-EAA5-2789-89801C3CDD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C58A7285-80F4-A85C-1F1D-19E34EF6C1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07D874F-FBDB-460B-5D9B-FCD3016963D9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170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4951">
          <p15:clr>
            <a:srgbClr val="FBAE40"/>
          </p15:clr>
        </p15:guide>
        <p15:guide id="10" pos="472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2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22181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8622" t="18103" r="6715" b="22358"/>
          <a:stretch>
            <a:fillRect/>
          </a:stretch>
        </p:blipFill>
        <p:spPr>
          <a:xfrm>
            <a:off x="1167870" y="3624459"/>
            <a:ext cx="510751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3299" t="22097" r="9629" b="16819"/>
          <a:stretch>
            <a:fillRect/>
          </a:stretch>
        </p:blipFill>
        <p:spPr>
          <a:xfrm>
            <a:off x="6339980" y="3624459"/>
            <a:ext cx="5120183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5107518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9980" y="5078505"/>
            <a:ext cx="512018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5" name="Textplatzhalter 17">
            <a:extLst>
              <a:ext uri="{FF2B5EF4-FFF2-40B4-BE49-F238E27FC236}">
                <a16:creationId xmlns:a16="http://schemas.microsoft.com/office/drawing/2014/main" id="{CF0A6EF5-D024-2300-4300-0945BBC8A4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5107518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Textplatzhalter 17">
            <a:extLst>
              <a:ext uri="{FF2B5EF4-FFF2-40B4-BE49-F238E27FC236}">
                <a16:creationId xmlns:a16="http://schemas.microsoft.com/office/drawing/2014/main" id="{DBD32996-FF09-F20F-B21B-7B4F12A68D5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39980" y="3884185"/>
            <a:ext cx="512018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70A11C69-4145-A861-E4DE-BE7526A445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31A00FCC-895F-6BF0-E7DB-B127E41369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C30351-5EE6-0524-89B1-5272C41BD4BB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888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682493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69800"/>
            <a:ext cx="6332750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6333068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Bildplatzhalter 6">
            <a:extLst>
              <a:ext uri="{FF2B5EF4-FFF2-40B4-BE49-F238E27FC236}">
                <a16:creationId xmlns:a16="http://schemas.microsoft.com/office/drawing/2014/main" id="{95A6D392-8CB6-B1C6-018A-0EE80012DC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26F4BA91-C781-B5C6-589D-9C704E2073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57526E-41A5-9338-2A42-1E9DB95B6FF3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309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4951">
          <p15:clr>
            <a:srgbClr val="FBAE40"/>
          </p15:clr>
        </p15:guide>
        <p15:guide id="11" pos="472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532423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4207194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207405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39159" y="1376363"/>
            <a:ext cx="3073245" cy="4780333"/>
          </a:xfrm>
          <a:prstGeom prst="roundRect">
            <a:avLst>
              <a:gd name="adj" fmla="val 6443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DFA57DC0-9DE1-8DF0-84B2-9DC704E3DB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927432" y="1376363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BCAB550A-EA36-94D1-F2D5-3B77DE8E40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927432" y="3820505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C3D8C3B5-CCD9-A0A3-8924-0C27661F2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95616107-B240-7B3E-152C-966D84690E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207195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25BA150-4B13-D71D-45E4-62824810C363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67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386">
          <p15:clr>
            <a:srgbClr val="FBAE40"/>
          </p15:clr>
        </p15:guide>
        <p15:guide id="10" pos="361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eteilt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25068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3638" y="1385517"/>
            <a:ext cx="7416800" cy="4745880"/>
          </a:xfrm>
          <a:custGeom>
            <a:avLst/>
            <a:gdLst>
              <a:gd name="connsiteX0" fmla="*/ 5173191 w 7416800"/>
              <a:gd name="connsiteY0" fmla="*/ 2213359 h 4745880"/>
              <a:gd name="connsiteX1" fmla="*/ 7218811 w 7416800"/>
              <a:gd name="connsiteY1" fmla="*/ 2213359 h 4745880"/>
              <a:gd name="connsiteX2" fmla="*/ 7416800 w 7416800"/>
              <a:gd name="connsiteY2" fmla="*/ 2411348 h 4745880"/>
              <a:gd name="connsiteX3" fmla="*/ 7416800 w 7416800"/>
              <a:gd name="connsiteY3" fmla="*/ 2742989 h 4745880"/>
              <a:gd name="connsiteX4" fmla="*/ 7416800 w 7416800"/>
              <a:gd name="connsiteY4" fmla="*/ 4547882 h 4745880"/>
              <a:gd name="connsiteX5" fmla="*/ 7218802 w 7416800"/>
              <a:gd name="connsiteY5" fmla="*/ 4745880 h 4745880"/>
              <a:gd name="connsiteX6" fmla="*/ 5526722 w 7416800"/>
              <a:gd name="connsiteY6" fmla="*/ 4745880 h 4745880"/>
              <a:gd name="connsiteX7" fmla="*/ 5173191 w 7416800"/>
              <a:gd name="connsiteY7" fmla="*/ 4745880 h 4745880"/>
              <a:gd name="connsiteX8" fmla="*/ 4975202 w 7416800"/>
              <a:gd name="connsiteY8" fmla="*/ 4547891 h 4745880"/>
              <a:gd name="connsiteX9" fmla="*/ 4975202 w 7416800"/>
              <a:gd name="connsiteY9" fmla="*/ 2411348 h 4745880"/>
              <a:gd name="connsiteX10" fmla="*/ 5173191 w 7416800"/>
              <a:gd name="connsiteY10" fmla="*/ 2213359 h 4745880"/>
              <a:gd name="connsiteX11" fmla="*/ 5173211 w 7416800"/>
              <a:gd name="connsiteY11" fmla="*/ 0 h 4745880"/>
              <a:gd name="connsiteX12" fmla="*/ 5526722 w 7416800"/>
              <a:gd name="connsiteY12" fmla="*/ 0 h 4745880"/>
              <a:gd name="connsiteX13" fmla="*/ 7218802 w 7416800"/>
              <a:gd name="connsiteY13" fmla="*/ 0 h 4745880"/>
              <a:gd name="connsiteX14" fmla="*/ 7416800 w 7416800"/>
              <a:gd name="connsiteY14" fmla="*/ 197998 h 4745880"/>
              <a:gd name="connsiteX15" fmla="*/ 7416800 w 7416800"/>
              <a:gd name="connsiteY15" fmla="*/ 1503733 h 4745880"/>
              <a:gd name="connsiteX16" fmla="*/ 7416800 w 7416800"/>
              <a:gd name="connsiteY16" fmla="*/ 1835351 h 4745880"/>
              <a:gd name="connsiteX17" fmla="*/ 7218791 w 7416800"/>
              <a:gd name="connsiteY17" fmla="*/ 2033360 h 4745880"/>
              <a:gd name="connsiteX18" fmla="*/ 5173211 w 7416800"/>
              <a:gd name="connsiteY18" fmla="*/ 2033360 h 4745880"/>
              <a:gd name="connsiteX19" fmla="*/ 4975202 w 7416800"/>
              <a:gd name="connsiteY19" fmla="*/ 1835351 h 4745880"/>
              <a:gd name="connsiteX20" fmla="*/ 4975202 w 7416800"/>
              <a:gd name="connsiteY20" fmla="*/ 198009 h 4745880"/>
              <a:gd name="connsiteX21" fmla="*/ 5173211 w 7416800"/>
              <a:gd name="connsiteY21" fmla="*/ 0 h 4745880"/>
              <a:gd name="connsiteX22" fmla="*/ 197998 w 7416800"/>
              <a:gd name="connsiteY22" fmla="*/ 0 h 4745880"/>
              <a:gd name="connsiteX23" fmla="*/ 4243682 w 7416800"/>
              <a:gd name="connsiteY23" fmla="*/ 0 h 4745880"/>
              <a:gd name="connsiteX24" fmla="*/ 4597204 w 7416800"/>
              <a:gd name="connsiteY24" fmla="*/ 0 h 4745880"/>
              <a:gd name="connsiteX25" fmla="*/ 4795202 w 7416800"/>
              <a:gd name="connsiteY25" fmla="*/ 197998 h 4745880"/>
              <a:gd name="connsiteX26" fmla="*/ 4795202 w 7416800"/>
              <a:gd name="connsiteY26" fmla="*/ 4547882 h 4745880"/>
              <a:gd name="connsiteX27" fmla="*/ 4597204 w 7416800"/>
              <a:gd name="connsiteY27" fmla="*/ 4745880 h 4745880"/>
              <a:gd name="connsiteX28" fmla="*/ 4243682 w 7416800"/>
              <a:gd name="connsiteY28" fmla="*/ 4745880 h 4745880"/>
              <a:gd name="connsiteX29" fmla="*/ 197998 w 7416800"/>
              <a:gd name="connsiteY29" fmla="*/ 4745880 h 4745880"/>
              <a:gd name="connsiteX30" fmla="*/ 0 w 7416800"/>
              <a:gd name="connsiteY30" fmla="*/ 4547882 h 4745880"/>
              <a:gd name="connsiteX31" fmla="*/ 0 w 7416800"/>
              <a:gd name="connsiteY31" fmla="*/ 197998 h 4745880"/>
              <a:gd name="connsiteX32" fmla="*/ 197998 w 7416800"/>
              <a:gd name="connsiteY32" fmla="*/ 0 h 474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416800" h="4745880">
                <a:moveTo>
                  <a:pt x="5173191" y="2213359"/>
                </a:moveTo>
                <a:lnTo>
                  <a:pt x="7218811" y="2213359"/>
                </a:lnTo>
                <a:cubicBezTo>
                  <a:pt x="7328157" y="2213359"/>
                  <a:pt x="7416800" y="2302002"/>
                  <a:pt x="7416800" y="2411348"/>
                </a:cubicBezTo>
                <a:lnTo>
                  <a:pt x="7416800" y="2742989"/>
                </a:lnTo>
                <a:lnTo>
                  <a:pt x="7416800" y="4547882"/>
                </a:lnTo>
                <a:cubicBezTo>
                  <a:pt x="7416800" y="4657233"/>
                  <a:pt x="7328153" y="4745880"/>
                  <a:pt x="7218802" y="4745880"/>
                </a:cubicBezTo>
                <a:lnTo>
                  <a:pt x="5526722" y="4745880"/>
                </a:lnTo>
                <a:lnTo>
                  <a:pt x="5173191" y="4745880"/>
                </a:lnTo>
                <a:cubicBezTo>
                  <a:pt x="5063845" y="4745880"/>
                  <a:pt x="4975202" y="4657237"/>
                  <a:pt x="4975202" y="4547891"/>
                </a:cubicBezTo>
                <a:lnTo>
                  <a:pt x="4975202" y="2411348"/>
                </a:lnTo>
                <a:cubicBezTo>
                  <a:pt x="4975202" y="2302002"/>
                  <a:pt x="5063845" y="2213359"/>
                  <a:pt x="5173191" y="2213359"/>
                </a:cubicBezTo>
                <a:close/>
                <a:moveTo>
                  <a:pt x="5173211" y="0"/>
                </a:moveTo>
                <a:lnTo>
                  <a:pt x="5526722" y="0"/>
                </a:lnTo>
                <a:lnTo>
                  <a:pt x="7218802" y="0"/>
                </a:lnTo>
                <a:cubicBezTo>
                  <a:pt x="7328153" y="0"/>
                  <a:pt x="7416800" y="88647"/>
                  <a:pt x="7416800" y="197998"/>
                </a:cubicBezTo>
                <a:lnTo>
                  <a:pt x="7416800" y="1503733"/>
                </a:lnTo>
                <a:lnTo>
                  <a:pt x="7416800" y="1835351"/>
                </a:lnTo>
                <a:cubicBezTo>
                  <a:pt x="7416800" y="1944708"/>
                  <a:pt x="7328148" y="2033360"/>
                  <a:pt x="7218791" y="2033360"/>
                </a:cubicBezTo>
                <a:lnTo>
                  <a:pt x="5173211" y="2033360"/>
                </a:lnTo>
                <a:cubicBezTo>
                  <a:pt x="5063854" y="2033360"/>
                  <a:pt x="4975202" y="1944708"/>
                  <a:pt x="4975202" y="1835351"/>
                </a:cubicBezTo>
                <a:lnTo>
                  <a:pt x="4975202" y="198009"/>
                </a:lnTo>
                <a:cubicBezTo>
                  <a:pt x="4975202" y="88652"/>
                  <a:pt x="5063854" y="0"/>
                  <a:pt x="5173211" y="0"/>
                </a:cubicBezTo>
                <a:close/>
                <a:moveTo>
                  <a:pt x="197998" y="0"/>
                </a:moveTo>
                <a:lnTo>
                  <a:pt x="4243682" y="0"/>
                </a:lnTo>
                <a:lnTo>
                  <a:pt x="4597204" y="0"/>
                </a:lnTo>
                <a:cubicBezTo>
                  <a:pt x="4706555" y="0"/>
                  <a:pt x="4795202" y="88647"/>
                  <a:pt x="4795202" y="197998"/>
                </a:cubicBezTo>
                <a:lnTo>
                  <a:pt x="4795202" y="4547882"/>
                </a:lnTo>
                <a:cubicBezTo>
                  <a:pt x="4795202" y="4657233"/>
                  <a:pt x="4706555" y="4745880"/>
                  <a:pt x="4597204" y="4745880"/>
                </a:cubicBezTo>
                <a:lnTo>
                  <a:pt x="4243682" y="4745880"/>
                </a:lnTo>
                <a:lnTo>
                  <a:pt x="197998" y="4745880"/>
                </a:lnTo>
                <a:cubicBezTo>
                  <a:pt x="88647" y="4745880"/>
                  <a:pt x="0" y="4657233"/>
                  <a:pt x="0" y="4547882"/>
                </a:cubicBezTo>
                <a:lnTo>
                  <a:pt x="0" y="197998"/>
                </a:lnTo>
                <a:cubicBezTo>
                  <a:pt x="0" y="88647"/>
                  <a:pt x="88647" y="0"/>
                  <a:pt x="1979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66B194F-5416-2147-445A-A69184AB7F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48967873-AB39-FD38-F64D-36CC903844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33233" y="2154630"/>
            <a:ext cx="2919559" cy="1416593"/>
          </a:xfrm>
        </p:spPr>
        <p:txBody>
          <a:bodyPr tIns="15480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A3342B7-4CAD-EB41-3354-5485C43388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32850" y="1369800"/>
            <a:ext cx="2919412" cy="784830"/>
          </a:xfrm>
        </p:spPr>
        <p:txBody>
          <a:bodyPr anchor="b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  <a:br>
              <a:rPr lang="de-DE" dirty="0"/>
            </a:br>
            <a:r>
              <a:rPr lang="de-DE" dirty="0" err="1"/>
              <a:t>Subheadline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8BB1C7B-CB86-60C6-0026-D771F5686AC9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112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8317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8401" y="692150"/>
            <a:ext cx="11118887" cy="5689600"/>
          </a:xfrm>
          <a:prstGeom prst="roundRect">
            <a:avLst>
              <a:gd name="adj" fmla="val 3480"/>
            </a:avLst>
          </a:pr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64A685A2-7B37-2DA9-210B-73C2F12CB7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369411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121">
          <p15:clr>
            <a:srgbClr val="FBAE40"/>
          </p15:clr>
        </p15:guide>
        <p15:guide id="4" pos="7129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43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08612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A7CBCA35-E25E-9E8A-C8D7-309F76DDDC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0BB997BE-91DD-1EF9-CC82-434EC709D3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41DDFC5B-E2FA-5AF4-D4D8-64047700A4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4C23EDB-BAC9-4F74-333C-A45095BFFB09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675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1824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985A7854-AEF0-CC87-5E42-C0014762F0FB}"/>
              </a:ext>
            </a:extLst>
          </p:cNvPr>
          <p:cNvSpPr/>
          <p:nvPr userDrawn="1"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1BBAA2E2-0F7B-98FF-580A-1B678CAE22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A413EB2E-27F4-AC60-6A89-FFA52FBF08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C23F302-84E7-108E-CCE2-9F588E646127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779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46588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1127125" y="570655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629DF5-65EB-0CAD-87CF-79978AA8F5B9}"/>
              </a:ext>
            </a:extLst>
          </p:cNvPr>
          <p:cNvSpPr txBox="1"/>
          <p:nvPr userDrawn="1"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127941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 u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55581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37000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998C5123-EB40-5BF3-E336-D98658860F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362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10362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37000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5D13D9B8-2E4F-16C4-5220-C1E7ECC3CC8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83725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98BAD37A-11D8-786F-59D6-FC8494DD73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83725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3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658113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8" name="Bildplatzhalter 16">
            <a:extLst>
              <a:ext uri="{FF2B5EF4-FFF2-40B4-BE49-F238E27FC236}">
                <a16:creationId xmlns:a16="http://schemas.microsoft.com/office/drawing/2014/main" id="{4110F123-E80D-A8BA-0289-2B6236066D4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100483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84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0" name="Bildplatzhalter 16">
            <a:extLst>
              <a:ext uri="{FF2B5EF4-FFF2-40B4-BE49-F238E27FC236}">
                <a16:creationId xmlns:a16="http://schemas.microsoft.com/office/drawing/2014/main" id="{347B7974-4674-DA6F-386B-723572BC6674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8331475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43C2B45-4265-7809-5E06-CC52CD8297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AC77885-4F9F-1769-9F4F-E0D01C16D7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525FF0-B730-716F-F55C-1DC5114133DA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552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A6F4924B-B488-7E9B-D635-D30C5EFFE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944AB3A-312E-D409-AE95-A18EDFE8BFC6}"/>
              </a:ext>
            </a:extLst>
          </p:cNvPr>
          <p:cNvSpPr txBox="1"/>
          <p:nvPr userDrawn="1"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398719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bg1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8D4511B-B767-E8A8-B3E6-B0B2CA0FB1A2}"/>
              </a:ext>
            </a:extLst>
          </p:cNvPr>
          <p:cNvSpPr/>
          <p:nvPr userDrawn="1"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E15E8C7-E006-47D0-736F-7BA20D7F8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153FDD0-11F3-F931-837C-5812C2701749}"/>
              </a:ext>
            </a:extLst>
          </p:cNvPr>
          <p:cNvSpPr txBox="1"/>
          <p:nvPr userDrawn="1"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288436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635768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83675" y="2202226"/>
            <a:ext cx="2665943" cy="1423863"/>
          </a:xfrm>
        </p:spPr>
        <p:txBody>
          <a:bodyPr tIns="16200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15" name="Tabellenplatzhalter 14">
            <a:extLst>
              <a:ext uri="{FF2B5EF4-FFF2-40B4-BE49-F238E27FC236}">
                <a16:creationId xmlns:a16="http://schemas.microsoft.com/office/drawing/2014/main" id="{0200024D-CF47-7B9B-DC38-CC2F621A6986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1163638" y="1808163"/>
            <a:ext cx="7488237" cy="4357687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9D91A985-AFB2-9442-90E0-A016CB5BE7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8DD71DD-60B9-97A6-53E1-F0658ECE00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3675" y="1808163"/>
            <a:ext cx="2665412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2117123-F996-28C1-5645-E0522E5D57AB}"/>
              </a:ext>
            </a:extLst>
          </p:cNvPr>
          <p:cNvSpPr txBox="1"/>
          <p:nvPr userDrawn="1"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Bitte aus dem Ordner „VITREA Power Point Master &gt;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Piktogramme_PPT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708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139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722">
          <p15:clr>
            <a:srgbClr val="FBAE40"/>
          </p15:clr>
        </p15:guide>
        <p15:guide id="11" pos="545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und Diagram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2561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B97193A4-A2F5-17EB-0024-A4CE5708ED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C0E00B-A8C9-DD83-29A7-D645C1C2066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2010" t="18082" r="32978" b="2550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D824392-C6E0-6794-51DF-2BF33A0A48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F14F4DCB-6E09-E05B-8488-F1A8E67FF7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7ACE53-85E9-3939-A898-12086DA81153}"/>
              </a:ext>
            </a:extLst>
          </p:cNvPr>
          <p:cNvSpPr txBox="1"/>
          <p:nvPr userDrawn="1"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Hier können auch fertige Diagramme eingefügt, aber selbst welche erstellt werden.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1413644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und Diagram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23909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19001" t="6820" r="13410" b="106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D76C275B-202A-2DAE-71CF-7035496FC5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77D379A7-560D-9F6D-40AA-929A3A39C8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6A7993AC-AE12-E177-148D-06C321911F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96AA27A-58A9-76CD-C9C1-6645504B48A9}"/>
              </a:ext>
            </a:extLst>
          </p:cNvPr>
          <p:cNvSpPr txBox="1"/>
          <p:nvPr userDrawn="1"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Hier können auch fertige Diagramme eingefügt, aber selbst welche erstellt werden.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3831151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und Diagram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1675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1543" t="2407" r="35035" b="201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587AC81D-D039-3401-327D-E7F374CEA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BD311392-1281-6B82-502C-360AD197E4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2EEE0DA1-85F2-B252-F703-78C06F975E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503A115-6AFD-35D2-ACC5-B780460168A9}"/>
              </a:ext>
            </a:extLst>
          </p:cNvPr>
          <p:cNvSpPr txBox="1"/>
          <p:nvPr userDrawn="1"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Hier können auch fertige Diagramme eingefügt, aber selbst welche erstellt werden.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3999411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921229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4BB78280-C6B8-3574-E32F-014F3AAFDA36}"/>
              </a:ext>
            </a:extLst>
          </p:cNvPr>
          <p:cNvSpPr/>
          <p:nvPr userDrawn="1"/>
        </p:nvSpPr>
        <p:spPr>
          <a:xfrm>
            <a:off x="6834937" y="1916113"/>
            <a:ext cx="4385371" cy="4213225"/>
          </a:xfrm>
          <a:prstGeom prst="roundRect">
            <a:avLst>
              <a:gd name="adj" fmla="val 469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4A7B1D09-2BEA-8C1D-B4DE-C7890AFFC35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97686" y="2314111"/>
            <a:ext cx="3859874" cy="784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2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4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4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buClrTx/>
              <a:defRPr sz="14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4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BAFF2D9-C164-3551-EB86-4BC831F24DE8}"/>
              </a:ext>
            </a:extLst>
          </p:cNvPr>
          <p:cNvSpPr txBox="1"/>
          <p:nvPr userDrawn="1"/>
        </p:nvSpPr>
        <p:spPr>
          <a:xfrm>
            <a:off x="7097686" y="5726008"/>
            <a:ext cx="157312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vitrea-health.com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E21011ED-8B52-1E93-E056-7673BFFC01AA}"/>
              </a:ext>
            </a:extLst>
          </p:cNvPr>
          <p:cNvSpPr/>
          <p:nvPr userDrawn="1"/>
        </p:nvSpPr>
        <p:spPr>
          <a:xfrm>
            <a:off x="10113051" y="535058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9BD2FBB-64DE-1673-4FE7-ED490B214413}"/>
              </a:ext>
            </a:extLst>
          </p:cNvPr>
          <p:cNvSpPr txBox="1"/>
          <p:nvPr userDrawn="1"/>
        </p:nvSpPr>
        <p:spPr>
          <a:xfrm>
            <a:off x="-1545772" y="160478"/>
            <a:ext cx="140062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Hier gibt es die Möglichkeit den Verfasser und den Präsentator mit Bild und Kontaktdaten zu beschreiben.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Wenn es nur eine Person gibt bitte die linke Spalte löschen.</a:t>
            </a:r>
          </a:p>
        </p:txBody>
      </p:sp>
    </p:spTree>
    <p:extLst>
      <p:ext uri="{BB962C8B-B14F-4D97-AF65-F5344CB8AC3E}">
        <p14:creationId xmlns:p14="http://schemas.microsoft.com/office/powerpoint/2010/main" val="2230207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122697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05.05.2026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3482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1127125" y="570655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84E9C58-0817-0C90-CBF9-2F369F6AF280}"/>
              </a:ext>
            </a:extLst>
          </p:cNvPr>
          <p:cNvSpPr txBox="1"/>
          <p:nvPr userDrawn="1"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210990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698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40105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8F975D9-6137-DE21-38F4-D5211206CAD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01050" y="0"/>
            <a:ext cx="3790950" cy="418465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5A5FE6A-1C6C-36AF-C3B3-4948DE631A5E}"/>
              </a:ext>
            </a:extLst>
          </p:cNvPr>
          <p:cNvSpPr txBox="1"/>
          <p:nvPr userDrawn="1"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2358874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1B00868-4939-1DE2-78B4-E98929343E52}"/>
              </a:ext>
            </a:extLst>
          </p:cNvPr>
          <p:cNvSpPr txBox="1"/>
          <p:nvPr userDrawn="1"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3126824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9013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366765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95888" y="2108994"/>
            <a:ext cx="6553200" cy="929422"/>
          </a:xfrm>
        </p:spPr>
        <p:txBody>
          <a:bodyPr/>
          <a:lstStyle>
            <a:lvl1pPr marL="198000" indent="-198000">
              <a:spcBef>
                <a:spcPts val="0"/>
              </a:spcBef>
              <a:buClr>
                <a:schemeClr val="tx2"/>
              </a:buClr>
              <a:buFont typeface="Aptos" panose="020B0004020202020204" pitchFamily="34" charset="0"/>
              <a:buChar char="→"/>
              <a:defRPr b="1"/>
            </a:lvl1pPr>
            <a:lvl2pPr marL="396000" indent="-198000">
              <a:buClrTx/>
              <a:buFont typeface="Aptos" panose="020B0004020202020204" pitchFamily="34" charset="0"/>
              <a:buChar char="→"/>
              <a:defRPr/>
            </a:lvl2pPr>
            <a:lvl3pPr marL="0" indent="0">
              <a:spcBef>
                <a:spcPts val="1500"/>
              </a:spcBef>
              <a:buNone/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4AA930F-E4B6-4329-442A-4ED412FAE184}"/>
              </a:ext>
            </a:extLst>
          </p:cNvPr>
          <p:cNvSpPr txBox="1"/>
          <p:nvPr userDrawn="1"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024376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346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273">
          <p15:clr>
            <a:srgbClr val="FBAE40"/>
          </p15:clr>
        </p15:guide>
        <p15:guide id="10" pos="304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54852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577" y="1471278"/>
            <a:ext cx="4392612" cy="2608650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22FC582-4692-2D72-ADF6-DFC0C61DB3E0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7140575" y="5417396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4A7F0F8-EFF0-79C8-7667-82B230E39085}"/>
              </a:ext>
            </a:extLst>
          </p:cNvPr>
          <p:cNvSpPr txBox="1"/>
          <p:nvPr userDrawn="1"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033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2719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875" y="1471278"/>
            <a:ext cx="4392314" cy="2511008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accent6"/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19E26D37-2663-64CC-9942-CF8D8307ADAE}"/>
              </a:ext>
            </a:extLst>
          </p:cNvPr>
          <p:cNvSpPr>
            <a:spLocks noGrp="1" noChangeAspect="1"/>
          </p:cNvSpPr>
          <p:nvPr>
            <p:ph type="tbl" sz="quarter" idx="18"/>
          </p:nvPr>
        </p:nvSpPr>
        <p:spPr>
          <a:xfrm>
            <a:off x="7140574" y="5417396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9ADB50C-821A-C388-0748-62492F8EF45A}"/>
              </a:ext>
            </a:extLst>
          </p:cNvPr>
          <p:cNvSpPr txBox="1"/>
          <p:nvPr userDrawn="1"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Generell kann man jede Textvorlage / Ebene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Titel, Untertitel etc. immer mit der „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Einrückenfunktion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 verwenden. So kann man sehr schnell und effizient die Größen Farben etc. des Texts tauschen.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853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F40E-AEA5-2F02-5B23-CFC32CCCF2D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3"/>
            </p:custDataLst>
            <p:extLst>
              <p:ext uri="{D42A27DB-BD31-4B8C-83A1-F6EECF244321}">
                <p14:modId xmlns:p14="http://schemas.microsoft.com/office/powerpoint/2010/main" val="3514108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Folie" r:id="rId44" imgW="348" imgH="343" progId="TCLayout.ActiveDocument.1">
                  <p:embed/>
                </p:oleObj>
              </mc:Choice>
              <mc:Fallback>
                <p:oleObj name="think-cell Folie" r:id="rId4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F40E-AEA5-2F02-5B23-CFC32CCCF2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DA73873-4DBB-2698-5FD6-B928E0F1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870" y="1323922"/>
            <a:ext cx="10581217" cy="62324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AT" noProof="0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FA13EB-FB49-E044-B4F3-C9A723918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7870" y="2457450"/>
            <a:ext cx="10581217" cy="99867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de-AT" noProof="0" dirty="0"/>
              <a:t>Mastertextformat bearbeiten</a:t>
            </a:r>
          </a:p>
          <a:p>
            <a:pPr lvl="1"/>
            <a:r>
              <a:rPr lang="de-AT" noProof="0" dirty="0"/>
              <a:t>Zweite Ebene</a:t>
            </a:r>
          </a:p>
          <a:p>
            <a:pPr lvl="2"/>
            <a:r>
              <a:rPr lang="de-AT" noProof="0" dirty="0"/>
              <a:t>Dritte Ebene</a:t>
            </a:r>
          </a:p>
          <a:p>
            <a:pPr lvl="3"/>
            <a:r>
              <a:rPr lang="de-AT" noProof="0" dirty="0"/>
              <a:t>Vierte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DFFBA-9F49-6E11-8CB0-EF784C9F6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402" y="6563567"/>
            <a:ext cx="2119170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rtl="0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jjjj, VITREA stärker als gestern</a:t>
            </a:r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1BE98B-A58E-912E-CA8B-6FBD25DBA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401" y="177465"/>
            <a:ext cx="10242247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Titel der Präsentation XYZ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E5E283-97A0-5FB2-FB16-B6FBB7D79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8402" y="381894"/>
            <a:ext cx="752578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de-AT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4FF631D3-0356-13A5-7296-DF63452030D4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72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  <p:sldLayoutId id="2147483781" r:id="rId24"/>
    <p:sldLayoutId id="2147483782" r:id="rId25"/>
    <p:sldLayoutId id="2147483783" r:id="rId26"/>
    <p:sldLayoutId id="2147483784" r:id="rId27"/>
    <p:sldLayoutId id="2147483785" r:id="rId28"/>
    <p:sldLayoutId id="2147483786" r:id="rId29"/>
    <p:sldLayoutId id="2147483787" r:id="rId30"/>
    <p:sldLayoutId id="2147483788" r:id="rId31"/>
    <p:sldLayoutId id="2147483789" r:id="rId32"/>
    <p:sldLayoutId id="2147483790" r:id="rId33"/>
    <p:sldLayoutId id="2147483791" r:id="rId34"/>
    <p:sldLayoutId id="2147483792" r:id="rId35"/>
    <p:sldLayoutId id="2147483793" r:id="rId36"/>
    <p:sldLayoutId id="2147483794" r:id="rId37"/>
    <p:sldLayoutId id="2147483795" r:id="rId38"/>
    <p:sldLayoutId id="2147483796" r:id="rId39"/>
    <p:sldLayoutId id="2147483797" r:id="rId4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12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914400" rtl="0" eaLnBrk="1" latinLnBrk="0" hangingPunct="1">
        <a:lnSpc>
          <a:spcPct val="85000"/>
        </a:lnSpc>
        <a:spcBef>
          <a:spcPts val="0"/>
        </a:spcBef>
        <a:buClr>
          <a:schemeClr val="tx2"/>
        </a:buClr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914400" rtl="0" eaLnBrk="1" latinLnBrk="0" hangingPunct="1">
        <a:lnSpc>
          <a:spcPct val="85000"/>
        </a:lnSpc>
        <a:spcBef>
          <a:spcPts val="0"/>
        </a:spcBef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600" b="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tik-schroeder.com/img/hoergeraete/hinterm-ohr-hoergeraet-schroeder.jpg" TargetMode="External"/><Relationship Id="rId2" Type="http://schemas.openxmlformats.org/officeDocument/2006/relationships/hyperlink" Target="https://www.simplyscience.ch/fileadmin/_processed_/b/3/csm_Ohr-Anatomie_691be51b72.jpg" TargetMode="Externa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5D3B07FF-8EEF-7FFF-9254-63E0269C69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7921203" cy="1246495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solidFill>
                  <a:schemeClr val="bg1"/>
                </a:solidFill>
              </a:rPr>
              <a:t>Schwerhörigkeit</a:t>
            </a:r>
            <a:endParaRPr lang="de-DE" sz="4000" dirty="0">
              <a:solidFill>
                <a:schemeClr val="bg1"/>
              </a:solidFill>
            </a:endParaRPr>
          </a:p>
        </p:txBody>
      </p:sp>
      <p:sp>
        <p:nvSpPr>
          <p:cNvPr id="7" name="Untertitel 6">
            <a:extLst>
              <a:ext uri="{FF2B5EF4-FFF2-40B4-BE49-F238E27FC236}">
                <a16:creationId xmlns:a16="http://schemas.microsoft.com/office/drawing/2014/main" id="{D328EBFD-14CD-F2CA-A6FC-9541ADFAAD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abellenplatzhalter 8">
            <a:extLst>
              <a:ext uri="{FF2B5EF4-FFF2-40B4-BE49-F238E27FC236}">
                <a16:creationId xmlns:a16="http://schemas.microsoft.com/office/drawing/2014/main" id="{AB11B6C2-DC87-E9BB-8177-2F9108DD50F9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721781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r>
              <a:rPr lang="de-DE" sz="2000" dirty="0"/>
              <a:t>Quellenangaben</a:t>
            </a:r>
            <a:r>
              <a:rPr lang="de-DE" sz="1400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von </a:t>
            </a:r>
            <a:r>
              <a:rPr lang="de-DE" sz="1400" dirty="0" err="1"/>
              <a:t>Gablenz</a:t>
            </a:r>
            <a:r>
              <a:rPr lang="de-DE" sz="1400" dirty="0"/>
              <a:t> et al. 2017, in: HNO 65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r>
              <a:rPr lang="de-DE" sz="2000" dirty="0"/>
              <a:t>Bildnachweise</a:t>
            </a: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Ohr S. 2: </a:t>
            </a:r>
            <a:r>
              <a:rPr lang="de-DE" sz="1400" dirty="0">
                <a:hlinkClick r:id="rId2"/>
              </a:rPr>
              <a:t>https://www.simplyscience.ch/fileadmin/_processed_/b/3/csm_Ohr-Anatomie_691be51b72.jpg</a:t>
            </a: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Hörgeräte S. 6: </a:t>
            </a:r>
            <a:r>
              <a:rPr lang="de-DE" sz="1400" dirty="0">
                <a:hlinkClick r:id="rId3"/>
              </a:rPr>
              <a:t>https://www.optik-schroeder.com/img/hoergeraete/hinterm-ohr-hoergeraet-schroeder.jpg</a:t>
            </a:r>
            <a:r>
              <a:rPr lang="de-DE" sz="1400" dirty="0"/>
              <a:t> 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4D2546-E445-48D2-A3B0-D136DC79478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05.05.2026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Umgang mit Schwerhörigkeit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10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3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07368" y="365126"/>
            <a:ext cx="10946432" cy="892372"/>
          </a:xfrm>
        </p:spPr>
        <p:txBody>
          <a:bodyPr/>
          <a:lstStyle/>
          <a:p>
            <a:r>
              <a:rPr lang="de-DE" u="sng" dirty="0"/>
              <a:t>Was ist SH </a:t>
            </a:r>
            <a:r>
              <a:rPr lang="de-DE" sz="1800" u="sng" dirty="0"/>
              <a:t>(s.a. Basisvortrag)</a:t>
            </a:r>
            <a:endParaRPr lang="de-DE" u="sng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07368" y="1257499"/>
            <a:ext cx="10912604" cy="166744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de-DE" dirty="0"/>
              <a:t>Etwa 16% der erwachsenen Bevölkerung in Deutschland ist gemäß den WHO-Kriterien von Schwerhörigkeit betroffen</a:t>
            </a:r>
            <a:r>
              <a:rPr lang="de-DE" baseline="30000" dirty="0">
                <a:hlinkClick r:id="rId2" action="ppaction://hlinksldjump"/>
              </a:rPr>
              <a:t>1</a:t>
            </a:r>
            <a:r>
              <a:rPr lang="de-DE" dirty="0"/>
              <a:t>. Die Schädigung kann im Bereich von Gehörgang, Trommelfell, Mittelohr (</a:t>
            </a:r>
            <a:r>
              <a:rPr lang="de-DE" b="1" dirty="0"/>
              <a:t>Schallleitungsstörung</a:t>
            </a:r>
            <a:r>
              <a:rPr lang="de-DE" dirty="0"/>
              <a:t>), im Innenohr (</a:t>
            </a:r>
            <a:r>
              <a:rPr lang="de-DE" b="1" dirty="0"/>
              <a:t>Schallempfindungsstörung</a:t>
            </a:r>
            <a:r>
              <a:rPr lang="de-DE" dirty="0"/>
              <a:t>) oder am Hörnerv (</a:t>
            </a:r>
            <a:r>
              <a:rPr lang="de-DE" b="1" dirty="0"/>
              <a:t>neurale Schwerhörigkeit</a:t>
            </a:r>
            <a:r>
              <a:rPr lang="de-DE" dirty="0"/>
              <a:t>) liegen; wobei die Schallempfindungsstörung mit über </a:t>
            </a:r>
          </a:p>
          <a:p>
            <a:pPr>
              <a:spcAft>
                <a:spcPts val="0"/>
              </a:spcAft>
            </a:pPr>
            <a:r>
              <a:rPr lang="de-DE" dirty="0"/>
              <a:t>90% die häufigste Form ist. </a:t>
            </a:r>
          </a:p>
          <a:p>
            <a:pPr>
              <a:spcAft>
                <a:spcPts val="0"/>
              </a:spcAft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05.05.2026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004772" y="6503172"/>
            <a:ext cx="4114800" cy="244475"/>
          </a:xfrm>
        </p:spPr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Umgang mit Schwerhörigkeit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07368" y="2924945"/>
            <a:ext cx="47851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b="1" dirty="0"/>
              <a:t>Gründe für Schallleitungsstörung: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de-DE" dirty="0"/>
              <a:t>Verstopfter Gehörgang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de-DE" dirty="0"/>
              <a:t>Trommelfell beschädigt oder vernarbt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de-DE" dirty="0"/>
              <a:t>Otosklerose: Verkalkung der Gehör-knöchelchen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407368" y="4554611"/>
            <a:ext cx="47851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b="1" dirty="0"/>
              <a:t>Schallempfindungsstörung:</a:t>
            </a:r>
          </a:p>
          <a:p>
            <a:pPr>
              <a:spcAft>
                <a:spcPts val="0"/>
              </a:spcAft>
            </a:pPr>
            <a:r>
              <a:rPr lang="de-DE" dirty="0"/>
              <a:t>Beschädigte Haarzellen durch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altersbedingten Zerfall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Lärm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Hörsturz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…weitere Ursachen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840" y="2564904"/>
            <a:ext cx="7155160" cy="3577580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9264352" y="6155048"/>
            <a:ext cx="237626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de-DE" sz="1000" dirty="0"/>
              <a:t>Quelle: simplyscience.ch</a:t>
            </a:r>
          </a:p>
        </p:txBody>
      </p:sp>
    </p:spTree>
    <p:extLst>
      <p:ext uri="{BB962C8B-B14F-4D97-AF65-F5344CB8AC3E}">
        <p14:creationId xmlns:p14="http://schemas.microsoft.com/office/powerpoint/2010/main" val="170793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07368" y="365126"/>
            <a:ext cx="10946432" cy="892372"/>
          </a:xfrm>
        </p:spPr>
        <p:txBody>
          <a:bodyPr/>
          <a:lstStyle/>
          <a:p>
            <a:r>
              <a:rPr lang="de-DE" u="sng" dirty="0"/>
              <a:t>Auswirkungen von Hörschädigung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07368" y="1257498"/>
            <a:ext cx="11161240" cy="4993341"/>
          </a:xfrm>
        </p:spPr>
        <p:txBody>
          <a:bodyPr>
            <a:normAutofit fontScale="70000" lnSpcReduction="20000"/>
          </a:bodyPr>
          <a:lstStyle/>
          <a:p>
            <a:endParaRPr lang="de-DE" dirty="0"/>
          </a:p>
          <a:p>
            <a:r>
              <a:rPr lang="de-DE" b="1" dirty="0"/>
              <a:t>Beeinträchtigung der Kommunikation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Fehlendes </a:t>
            </a:r>
            <a:r>
              <a:rPr lang="de-DE" u="sng" dirty="0"/>
              <a:t>Unterscheidungshören</a:t>
            </a:r>
            <a:r>
              <a:rPr lang="de-DE" dirty="0"/>
              <a:t>: Störgeräusche werden lauter empfunden als das Nutzgeräusch; Stimmen vermischen sich, man hört einen „Brei“. Gruppengespräche oder laute Umgebung machen eine Verständigung schwer bis unmöglich.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Was nicht deutlich verstanden wird, muss </a:t>
            </a:r>
            <a:r>
              <a:rPr lang="de-DE" u="sng" dirty="0"/>
              <a:t>erraten oder kombiniert</a:t>
            </a:r>
            <a:r>
              <a:rPr lang="de-DE" dirty="0"/>
              <a:t> werden – aus dem Zusammenhang, anhand des Mundbilds oder Mimik und Gestik.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Häufiges </a:t>
            </a:r>
            <a:r>
              <a:rPr lang="de-DE" u="sng" dirty="0"/>
              <a:t>Nachfragen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Stimmmelodie, Zwischentöne, Emotionen in der </a:t>
            </a:r>
            <a:r>
              <a:rPr lang="de-DE" u="sng" dirty="0"/>
              <a:t>Stimme</a:t>
            </a:r>
            <a:r>
              <a:rPr lang="de-DE" dirty="0"/>
              <a:t> des Gegenübers werden nicht erkannt (z.B. Ironie).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Fremde oder wechselnde Stimmen, Dialekte und Fremdsprachen</a:t>
            </a:r>
            <a:r>
              <a:rPr lang="de-DE" dirty="0"/>
              <a:t> sind schwerer zu verstehen.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Telefonieren</a:t>
            </a:r>
            <a:r>
              <a:rPr lang="de-DE" dirty="0"/>
              <a:t>: Mundbild und Mimik fehlen, Frequenzen der Sprache werden reduziert.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Sprechen </a:t>
            </a:r>
            <a:r>
              <a:rPr lang="de-DE" u="sng" dirty="0"/>
              <a:t>ohne Blickkontakt</a:t>
            </a:r>
            <a:r>
              <a:rPr lang="de-DE" dirty="0"/>
              <a:t>, Zurufe etc.: undeutlich, leiser, Mundbild fehlt; der Hörgeschädigte </a:t>
            </a:r>
            <a:r>
              <a:rPr lang="de-DE" i="1" dirty="0"/>
              <a:t>hört</a:t>
            </a:r>
            <a:r>
              <a:rPr lang="de-DE" dirty="0"/>
              <a:t> etwas, kann es aber nicht </a:t>
            </a:r>
            <a:r>
              <a:rPr lang="de-DE" i="1" dirty="0"/>
              <a:t>verstehen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b="1" dirty="0"/>
              <a:t>Alltagsbewältigung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Richtungshören</a:t>
            </a:r>
            <a:r>
              <a:rPr lang="de-DE" dirty="0"/>
              <a:t>: Bei geschädigtem Gehör kann das Gehirn nicht mehr erkennen, aus welcher Richtung der Schall kommt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Akustische Orientierung</a:t>
            </a:r>
            <a:r>
              <a:rPr lang="de-DE" dirty="0"/>
              <a:t>: Erkennen von Geräuschquellen, insbesondere außerhalb des Sehfeldes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Überhören von Gefahren: Das „</a:t>
            </a:r>
            <a:r>
              <a:rPr lang="de-DE" u="sng" dirty="0"/>
              <a:t>Gefahrzentrum</a:t>
            </a:r>
            <a:r>
              <a:rPr lang="de-DE" dirty="0"/>
              <a:t>“ im Gehirn ist permanent in Alarmbereitschaft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Lärmempfindlichkeit trotz Schwerhörigkeit</a:t>
            </a:r>
            <a:r>
              <a:rPr lang="de-DE" dirty="0"/>
              <a:t>: keine Dämpfung lauter Geräusche durch defekte äußere Haarzellen (Recruitment)</a:t>
            </a:r>
          </a:p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05.05.2026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004772" y="6503172"/>
            <a:ext cx="4114800" cy="244475"/>
          </a:xfrm>
        </p:spPr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Umgang mit Schwerhörigkeit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3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8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07368" y="365126"/>
            <a:ext cx="10946432" cy="892372"/>
          </a:xfrm>
        </p:spPr>
        <p:txBody>
          <a:bodyPr/>
          <a:lstStyle/>
          <a:p>
            <a:r>
              <a:rPr lang="de-DE" u="sng" dirty="0"/>
              <a:t>Auswirkungen von Hörschädigung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07368" y="1257498"/>
            <a:ext cx="10912604" cy="4993341"/>
          </a:xfrm>
        </p:spPr>
        <p:txBody>
          <a:bodyPr>
            <a:normAutofit fontScale="92500" lnSpcReduction="20000"/>
          </a:bodyPr>
          <a:lstStyle/>
          <a:p>
            <a:endParaRPr lang="de-DE" b="1" dirty="0"/>
          </a:p>
          <a:p>
            <a:r>
              <a:rPr lang="de-DE" b="1" dirty="0"/>
              <a:t>Psychisch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Mentale Anstrengung/erhöhte Konzentration </a:t>
            </a:r>
            <a:r>
              <a:rPr lang="de-DE" dirty="0"/>
              <a:t>durch Kompensationsleistung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Hörstress</a:t>
            </a:r>
            <a:r>
              <a:rPr lang="de-DE" dirty="0"/>
              <a:t> führt zu </a:t>
            </a:r>
            <a:r>
              <a:rPr lang="de-DE" u="sng" dirty="0"/>
              <a:t>Erschöpfung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Ohnmachtsgefühle, Selbstzweifel, geringer Selbstwert aufgrund von </a:t>
            </a:r>
            <a:r>
              <a:rPr lang="de-DE" u="sng" dirty="0"/>
              <a:t>Leistungseinbußen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Depression</a:t>
            </a:r>
            <a:r>
              <a:rPr lang="de-DE" dirty="0"/>
              <a:t>, Burnout, Schlafstörungen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Identitätsverlust</a:t>
            </a:r>
            <a:r>
              <a:rPr lang="de-DE" dirty="0"/>
              <a:t> durch sozialen Rückzug und reduzierte Kommunikation sowie Stigmatisierung aufgrund der Behinderung</a:t>
            </a:r>
          </a:p>
          <a:p>
            <a:endParaRPr lang="de-DE" dirty="0"/>
          </a:p>
          <a:p>
            <a:r>
              <a:rPr lang="de-DE" b="1" dirty="0"/>
              <a:t>Sozial</a:t>
            </a:r>
            <a:r>
              <a:rPr lang="de-D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Sozialer Rückzug </a:t>
            </a:r>
            <a:r>
              <a:rPr lang="de-DE" dirty="0"/>
              <a:t>aufgrund der anstrengenden Kommunikation und Scham; Isolation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Einseitige Konzentration der Energie auf die </a:t>
            </a:r>
            <a:r>
              <a:rPr lang="de-DE" u="sng" dirty="0"/>
              <a:t>Arbeit</a:t>
            </a:r>
            <a:r>
              <a:rPr lang="de-DE" dirty="0"/>
              <a:t>, Aufgeben von geliebten </a:t>
            </a:r>
            <a:r>
              <a:rPr lang="de-DE" u="sng" dirty="0"/>
              <a:t>Hobbys</a:t>
            </a:r>
            <a:r>
              <a:rPr lang="de-DE" dirty="0"/>
              <a:t> als Ausgleich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Wenig Verständnis </a:t>
            </a:r>
            <a:r>
              <a:rPr lang="de-DE" dirty="0"/>
              <a:t>und Rücksichtnahme der gut hörenden Mitmenschen, da diese nie selber erleben, wie sich Schwerhörigkeit anfühlt und auswirkt.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Hörgeschädigte werden eher Opfer von Mobbing und Ausgrenzung, da sie z.B. Ironie nicht erkennen und sich in Konflikten wegen der Kommunikationsbehinderung schlechter zur Wehr setzen können.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05.05.2026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004772" y="6503172"/>
            <a:ext cx="4114800" cy="244475"/>
          </a:xfrm>
        </p:spPr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Umgang mit Schwerhörigkeit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4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81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07368" y="365126"/>
            <a:ext cx="10946432" cy="892372"/>
          </a:xfrm>
        </p:spPr>
        <p:txBody>
          <a:bodyPr/>
          <a:lstStyle/>
          <a:p>
            <a:r>
              <a:rPr lang="de-DE" u="sng" dirty="0"/>
              <a:t>Umgang mit Schwerhörigkeit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07368" y="1257498"/>
            <a:ext cx="10912604" cy="4993341"/>
          </a:xfrm>
          <a:ln>
            <a:noFill/>
          </a:ln>
        </p:spPr>
        <p:txBody>
          <a:bodyPr>
            <a:normAutofit fontScale="85000" lnSpcReduction="20000"/>
          </a:bodyPr>
          <a:lstStyle/>
          <a:p>
            <a:endParaRPr lang="de-DE" dirty="0"/>
          </a:p>
          <a:p>
            <a:r>
              <a:rPr lang="de-DE" b="1" dirty="0"/>
              <a:t>Hörtaktik</a:t>
            </a:r>
            <a:r>
              <a:rPr lang="de-DE" dirty="0"/>
              <a:t> – selber das eigene Hören verbessern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Technik</a:t>
            </a:r>
            <a:r>
              <a:rPr lang="de-DE" dirty="0"/>
              <a:t>: Hörgeräte, Übertragungsanlage („FM-Anlage“), Lichtsignalanlage im privaten Bereich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Störgeräusche</a:t>
            </a:r>
            <a:r>
              <a:rPr lang="de-DE" dirty="0"/>
              <a:t> reduzieren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Visuelle Kompensation</a:t>
            </a:r>
            <a:r>
              <a:rPr lang="de-DE" dirty="0"/>
              <a:t>: Mundabsehen, Einbezug von Mimik, Gestik; für gute Lichtverhältnisse sorgen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Mentale Kompensation</a:t>
            </a:r>
            <a:r>
              <a:rPr lang="de-DE" dirty="0"/>
              <a:t>: Erraten und Kombinieren von Nicht-Verstandenem</a:t>
            </a:r>
          </a:p>
          <a:p>
            <a:r>
              <a:rPr lang="de-DE" dirty="0">
                <a:sym typeface="Wingdings" panose="05000000000000000000" pitchFamily="2" charset="2"/>
              </a:rPr>
              <a:t> Hörtaktik wird meist intuitiv angewandt</a:t>
            </a:r>
            <a:endParaRPr lang="de-DE" dirty="0"/>
          </a:p>
          <a:p>
            <a:endParaRPr lang="de-DE" dirty="0"/>
          </a:p>
          <a:p>
            <a:r>
              <a:rPr lang="de-DE" b="1" dirty="0"/>
              <a:t>Verstecktaktik</a:t>
            </a:r>
            <a:r>
              <a:rPr lang="de-DE" dirty="0"/>
              <a:t> – nicht auffallen, eigene Grenzen und Behinderung überspielen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u="sng" dirty="0"/>
              <a:t>Hörgeräte</a:t>
            </a:r>
            <a:r>
              <a:rPr lang="de-DE" dirty="0"/>
              <a:t> verstecken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Nicken, Ja sagen, mitlachen: </a:t>
            </a:r>
            <a:r>
              <a:rPr lang="de-DE" u="sng" dirty="0"/>
              <a:t>Verständnis vortäuschen</a:t>
            </a:r>
            <a:r>
              <a:rPr lang="de-DE" dirty="0"/>
              <a:t>, „auf gut Glück“ reagieren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Reden statt hören: Ein </a:t>
            </a:r>
            <a:r>
              <a:rPr lang="de-DE" u="sng" dirty="0"/>
              <a:t>Gespräch an sich reißen</a:t>
            </a:r>
            <a:r>
              <a:rPr lang="de-DE" dirty="0"/>
              <a:t>, um nicht zuhören zu müssen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Starker </a:t>
            </a:r>
            <a:r>
              <a:rPr lang="de-DE" u="sng" dirty="0"/>
              <a:t>sozialer Rückzug</a:t>
            </a:r>
          </a:p>
          <a:p>
            <a:r>
              <a:rPr lang="de-DE" dirty="0">
                <a:sym typeface="Wingdings" panose="05000000000000000000" pitchFamily="2" charset="2"/>
              </a:rPr>
              <a:t> Verstecktaktik bringt kurzfristige Vorteile, führt aber mittelfristig zu Missverständnissen, Isolation, Minderwertigkeitsgefühlen, Verlust von Lebensfreude und Beziehungen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05.05.2026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004772" y="6503172"/>
            <a:ext cx="4114800" cy="244475"/>
          </a:xfrm>
        </p:spPr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Umgang mit Schwerhörigkeit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5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41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07368" y="365126"/>
            <a:ext cx="10946432" cy="892372"/>
          </a:xfrm>
        </p:spPr>
        <p:txBody>
          <a:bodyPr>
            <a:normAutofit fontScale="90000"/>
          </a:bodyPr>
          <a:lstStyle/>
          <a:p>
            <a:r>
              <a:rPr lang="de-DE" u="sng" dirty="0"/>
              <a:t>Umgang mit Schwerhörigkeit: praktische Tipps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07368" y="1257498"/>
            <a:ext cx="10912604" cy="4993341"/>
          </a:xfrm>
        </p:spPr>
        <p:txBody>
          <a:bodyPr>
            <a:normAutofit/>
          </a:bodyPr>
          <a:lstStyle/>
          <a:p>
            <a:r>
              <a:rPr lang="de-DE" b="1" dirty="0"/>
              <a:t>Kommunikationstaktik</a:t>
            </a:r>
            <a:r>
              <a:rPr lang="de-DE" dirty="0"/>
              <a:t> – </a:t>
            </a:r>
          </a:p>
          <a:p>
            <a:r>
              <a:rPr lang="de-DE" dirty="0"/>
              <a:t>Mitmenschen für eine gelungene Kommunikation gewinnen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Verbale Visitenkarte: 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de-DE" dirty="0"/>
              <a:t>„Ich bin schwerhörig.“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de-DE" dirty="0"/>
              <a:t>„Bitte schauen Sie mich an beim Sprechen – dann kann ich manches von Mund absehen.“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de-DE" dirty="0"/>
              <a:t>„Bitte sprechen Sie langsam und deutlich –  dann kann ich Sie besser verstehen.“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Umgang mit gut hörenden Mitmenschen: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de-DE" dirty="0"/>
              <a:t>Empathie und Geduld zeigen („sie kennen Schwerhörigkeit nicht“)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de-DE" dirty="0"/>
              <a:t>Rücksichtnahme einfordern, ggf. durch Nicht-Reagieren erziehen: Gelungene Kommunikation braucht das Entgegenkommen beider Gesprächspartner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Beim Nachfragen verstandene Satzteile wiederholen </a:t>
            </a:r>
            <a:r>
              <a:rPr lang="de-DE" dirty="0">
                <a:sym typeface="Wingdings" panose="05000000000000000000" pitchFamily="2" charset="2"/>
              </a:rPr>
              <a:t> Teil-Erfolgserlebnis für den Gesprächspartner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Wichtige Informationen schriftlich (Protokoll, Termine per Mail bestätigen etc.)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05.05.2026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004772" y="6503172"/>
            <a:ext cx="4114800" cy="244475"/>
          </a:xfrm>
        </p:spPr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Umgang mit Schwerhörigkeit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 rot="265779">
            <a:off x="8497871" y="1323344"/>
            <a:ext cx="2828038" cy="1231106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de-DE" sz="800" dirty="0"/>
          </a:p>
          <a:p>
            <a:r>
              <a:rPr lang="de-DE" dirty="0"/>
              <a:t>Peter Hörmann</a:t>
            </a:r>
          </a:p>
          <a:p>
            <a:r>
              <a:rPr lang="de-DE" sz="1200" dirty="0"/>
              <a:t> – schwerhörig –</a:t>
            </a:r>
          </a:p>
          <a:p>
            <a:endParaRPr lang="de-DE" sz="1200" dirty="0"/>
          </a:p>
          <a:p>
            <a:r>
              <a:rPr lang="de-DE" sz="1200" dirty="0"/>
              <a:t>Bitte schauen Sie mich an und </a:t>
            </a:r>
          </a:p>
          <a:p>
            <a:r>
              <a:rPr lang="de-DE" sz="1200" dirty="0"/>
              <a:t>sprechen sie langsam und deutlich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93454" y="1402408"/>
            <a:ext cx="800104" cy="63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07368" y="365126"/>
            <a:ext cx="10946432" cy="892372"/>
          </a:xfrm>
        </p:spPr>
        <p:txBody>
          <a:bodyPr>
            <a:normAutofit fontScale="90000"/>
          </a:bodyPr>
          <a:lstStyle/>
          <a:p>
            <a:r>
              <a:rPr lang="de-DE" u="sng" dirty="0"/>
              <a:t>Umgang mit Schwerhörigkeit: </a:t>
            </a:r>
            <a:r>
              <a:rPr lang="de-DE" u="sng" dirty="0" err="1"/>
              <a:t>Empowerment</a:t>
            </a:r>
            <a:endParaRPr lang="de-DE" u="sng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07368" y="1257498"/>
            <a:ext cx="10912604" cy="5219501"/>
          </a:xfrm>
        </p:spPr>
        <p:txBody>
          <a:bodyPr>
            <a:normAutofit/>
          </a:bodyPr>
          <a:lstStyle/>
          <a:p>
            <a:endParaRPr lang="de-DE" dirty="0"/>
          </a:p>
          <a:p>
            <a:pPr lvl="1" indent="0">
              <a:buNone/>
            </a:pPr>
            <a:endParaRPr lang="de-DE" b="1" dirty="0"/>
          </a:p>
          <a:p>
            <a:pPr lvl="1" indent="0">
              <a:buNone/>
            </a:pPr>
            <a:endParaRPr lang="de-DE" b="1" dirty="0"/>
          </a:p>
          <a:p>
            <a:pPr lvl="1" indent="0">
              <a:buNone/>
            </a:pPr>
            <a:endParaRPr lang="de-DE" b="1" dirty="0"/>
          </a:p>
          <a:p>
            <a:pPr lvl="1" indent="0">
              <a:buNone/>
            </a:pPr>
            <a:endParaRPr lang="de-DE" b="1" dirty="0"/>
          </a:p>
          <a:p>
            <a:pPr lvl="1" indent="0">
              <a:buNone/>
            </a:pPr>
            <a:endParaRPr lang="de-DE" b="1" dirty="0"/>
          </a:p>
          <a:p>
            <a:pPr lvl="1" indent="0">
              <a:buNone/>
            </a:pPr>
            <a:endParaRPr lang="de-DE" b="1" dirty="0"/>
          </a:p>
          <a:p>
            <a:pPr lvl="1" indent="0">
              <a:buNone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05.05.2026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004772" y="6503172"/>
            <a:ext cx="4114800" cy="244475"/>
          </a:xfrm>
        </p:spPr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Umgang mit Schwerhörigkeit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7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Inhaltsplatzhalter 5"/>
          <p:cNvSpPr txBox="1">
            <a:spLocks/>
          </p:cNvSpPr>
          <p:nvPr/>
        </p:nvSpPr>
        <p:spPr>
          <a:xfrm>
            <a:off x="407368" y="1257498"/>
            <a:ext cx="10912604" cy="4547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rgbClr val="0099FF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36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rgbClr val="0099FF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54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+mn-lt"/>
              </a:defRPr>
            </a:lvl4pPr>
            <a:lvl5pPr marL="72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har char="-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endParaRPr lang="de-DE" kern="0" dirty="0"/>
          </a:p>
          <a:p>
            <a:r>
              <a:rPr lang="de-DE" b="1" kern="0" dirty="0"/>
              <a:t> </a:t>
            </a:r>
            <a:endParaRPr lang="de-DE" kern="0" dirty="0"/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de-DE" kern="0" dirty="0"/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de-DE" kern="0" dirty="0"/>
          </a:p>
        </p:txBody>
      </p:sp>
      <p:sp>
        <p:nvSpPr>
          <p:cNvPr id="7" name="Rechteck 6"/>
          <p:cNvSpPr/>
          <p:nvPr/>
        </p:nvSpPr>
        <p:spPr>
          <a:xfrm>
            <a:off x="407368" y="1395614"/>
            <a:ext cx="112332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eigene Hörschädigung akzeptieren/annehmen: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Trauer, Ohnmacht, Wut gehören zum Prozess des Akzeptierens. Diese Gefühle </a:t>
            </a:r>
            <a:r>
              <a:rPr lang="de-DE" dirty="0">
                <a:sym typeface="Wingdings" panose="05000000000000000000" pitchFamily="2" charset="2"/>
              </a:rPr>
              <a:t>zulassen, mit vertrauten Menschen teilen, ausdrücken, danach wird es wieder leichter</a:t>
            </a:r>
            <a:endParaRPr lang="de-D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Negative Gedanken und Bewertung verändern: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dirty="0"/>
              <a:t>z.B. „Die Schwerhörigkeit ist ein Teil meines Lebens“ statt „Ich will so sein wie die andern“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dirty="0"/>
              <a:t>z.B. „Auch als Hörgeschädigter bin ich ein vollwertiger Mensch“ statt Minderwertigkeit und Rückzug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Hörschädigung nachempfinden lassen: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de-DE" dirty="0"/>
              <a:t>Der Hörende versucht, einen Tag mit Ohrstöpseln zu bewältigen 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de-DE" dirty="0"/>
              <a:t>Lückentext (schwerer verständliche Laute entfernen): „</a:t>
            </a:r>
            <a:r>
              <a:rPr lang="de-DE" dirty="0">
                <a:solidFill>
                  <a:schemeClr val="bg1"/>
                </a:solidFill>
              </a:rPr>
              <a:t>S</a:t>
            </a:r>
            <a:r>
              <a:rPr lang="de-DE" dirty="0"/>
              <a:t>o </a:t>
            </a:r>
            <a:r>
              <a:rPr lang="de-DE" dirty="0">
                <a:solidFill>
                  <a:schemeClr val="bg1"/>
                </a:solidFill>
              </a:rPr>
              <a:t>f</a:t>
            </a:r>
            <a:r>
              <a:rPr lang="de-DE" dirty="0"/>
              <a:t>ü</a:t>
            </a:r>
            <a:r>
              <a:rPr lang="de-DE" dirty="0">
                <a:solidFill>
                  <a:schemeClr val="bg1"/>
                </a:solidFill>
              </a:rPr>
              <a:t>h</a:t>
            </a:r>
            <a:r>
              <a:rPr lang="de-DE" dirty="0"/>
              <a:t>l</a:t>
            </a:r>
            <a:r>
              <a:rPr lang="de-DE" dirty="0">
                <a:solidFill>
                  <a:schemeClr val="bg1"/>
                </a:solidFill>
              </a:rPr>
              <a:t>t</a:t>
            </a:r>
            <a:r>
              <a:rPr lang="de-DE" dirty="0"/>
              <a:t> </a:t>
            </a:r>
            <a:r>
              <a:rPr lang="de-DE" dirty="0">
                <a:solidFill>
                  <a:schemeClr val="bg1"/>
                </a:solidFill>
              </a:rPr>
              <a:t>si</a:t>
            </a:r>
            <a:r>
              <a:rPr lang="de-DE" dirty="0"/>
              <a:t>ch </a:t>
            </a:r>
            <a:r>
              <a:rPr lang="de-DE" dirty="0">
                <a:solidFill>
                  <a:schemeClr val="bg1"/>
                </a:solidFill>
              </a:rPr>
              <a:t>Sch</a:t>
            </a:r>
            <a:r>
              <a:rPr lang="de-DE" dirty="0"/>
              <a:t>wer</a:t>
            </a:r>
            <a:r>
              <a:rPr lang="de-DE" dirty="0">
                <a:solidFill>
                  <a:schemeClr val="bg1"/>
                </a:solidFill>
              </a:rPr>
              <a:t>h</a:t>
            </a:r>
            <a:r>
              <a:rPr lang="de-DE" dirty="0"/>
              <a:t>ör</a:t>
            </a:r>
            <a:r>
              <a:rPr lang="de-DE" dirty="0">
                <a:solidFill>
                  <a:schemeClr val="bg1"/>
                </a:solidFill>
              </a:rPr>
              <a:t>i</a:t>
            </a:r>
            <a:r>
              <a:rPr lang="de-DE" dirty="0"/>
              <a:t>gke</a:t>
            </a:r>
            <a:r>
              <a:rPr lang="de-DE" dirty="0">
                <a:solidFill>
                  <a:schemeClr val="bg1"/>
                </a:solidFill>
              </a:rPr>
              <a:t>it</a:t>
            </a:r>
            <a:r>
              <a:rPr lang="de-DE" dirty="0"/>
              <a:t> an“</a:t>
            </a:r>
          </a:p>
          <a:p>
            <a:pPr marL="8550" indent="-285750">
              <a:buFont typeface="Arial" panose="020B0604020202020204" pitchFamily="34" charset="0"/>
              <a:buChar char="•"/>
            </a:pPr>
            <a:r>
              <a:rPr lang="de-DE" dirty="0"/>
              <a:t>Sich mit anderen Hörgeschädigten regelmäßig austauschen (z.B. Selbsthilfegruppe, Internetforum, Treffen zu zweit)</a:t>
            </a:r>
          </a:p>
        </p:txBody>
      </p:sp>
    </p:spTree>
    <p:extLst>
      <p:ext uri="{BB962C8B-B14F-4D97-AF65-F5344CB8AC3E}">
        <p14:creationId xmlns:p14="http://schemas.microsoft.com/office/powerpoint/2010/main" val="203951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07368" y="365126"/>
            <a:ext cx="10946432" cy="892372"/>
          </a:xfrm>
        </p:spPr>
        <p:txBody>
          <a:bodyPr>
            <a:normAutofit fontScale="90000"/>
          </a:bodyPr>
          <a:lstStyle/>
          <a:p>
            <a:r>
              <a:rPr lang="de-DE" u="sng" dirty="0"/>
              <a:t>Umgang mit Schwerhörigkeit: </a:t>
            </a:r>
            <a:r>
              <a:rPr lang="de-DE" u="sng" dirty="0" err="1"/>
              <a:t>Empowerment</a:t>
            </a:r>
            <a:endParaRPr lang="de-DE" u="sng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07368" y="1257499"/>
            <a:ext cx="10912604" cy="4547766"/>
          </a:xfrm>
        </p:spPr>
        <p:txBody>
          <a:bodyPr>
            <a:normAutofit/>
          </a:bodyPr>
          <a:lstStyle/>
          <a:p>
            <a:endParaRPr lang="de-DE" dirty="0"/>
          </a:p>
          <a:p>
            <a:r>
              <a:rPr lang="de-DE" dirty="0"/>
              <a:t>Zitat eines Hörgeschädigten:</a:t>
            </a:r>
          </a:p>
          <a:p>
            <a:pPr marL="540000" lvl="4" indent="0" algn="just">
              <a:buNone/>
            </a:pP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es ist Schwerstarbeit, wissen Sie, als Hörgeschädigter, mit jemandem zu reden. Ich versuche dauernd zu hören, was Sie sagen; man kann sich mit jemand einfach nicht entspannt unterhalten, wenn man auf der Stuhlkante sitzt, lauert, horcht und dauernd denkt "Hab ich das richtig verstanden?" oder "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tschuldigung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was haben Sie gesagt?" Das ist alles reine Schinderei, am Ende denkt man "Oh verflucht, ich möchte allein sein und wieder zu Atem kommen!"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0">
              <a:buNone/>
            </a:pPr>
            <a:endParaRPr lang="de-DE" dirty="0">
              <a:solidFill>
                <a:srgbClr val="000000"/>
              </a:solidFill>
            </a:endParaRPr>
          </a:p>
          <a:p>
            <a:pPr lvl="1" indent="0">
              <a:buNone/>
            </a:pPr>
            <a:endParaRPr lang="de-DE" dirty="0">
              <a:solidFill>
                <a:srgbClr val="000000"/>
              </a:solidFill>
            </a:endParaRPr>
          </a:p>
          <a:p>
            <a:pPr lvl="1" indent="0">
              <a:buNone/>
            </a:pPr>
            <a:r>
              <a:rPr lang="de-DE" dirty="0">
                <a:solidFill>
                  <a:srgbClr val="000000"/>
                </a:solidFill>
              </a:rPr>
              <a:t>Auflösung Lückentext:    „</a:t>
            </a:r>
            <a:r>
              <a:rPr lang="de-DE" dirty="0">
                <a:solidFill>
                  <a:srgbClr val="FFFFFF"/>
                </a:solidFill>
              </a:rPr>
              <a:t> S</a:t>
            </a:r>
            <a:r>
              <a:rPr lang="de-DE" dirty="0">
                <a:solidFill>
                  <a:srgbClr val="000000"/>
                </a:solidFill>
              </a:rPr>
              <a:t>o fü</a:t>
            </a:r>
            <a:r>
              <a:rPr lang="de-DE" dirty="0">
                <a:solidFill>
                  <a:srgbClr val="FFFFFF"/>
                </a:solidFill>
              </a:rPr>
              <a:t>h</a:t>
            </a:r>
            <a:r>
              <a:rPr lang="de-DE" dirty="0">
                <a:solidFill>
                  <a:srgbClr val="000000"/>
                </a:solidFill>
              </a:rPr>
              <a:t>l</a:t>
            </a:r>
            <a:r>
              <a:rPr lang="de-DE" dirty="0">
                <a:solidFill>
                  <a:srgbClr val="FFFFFF"/>
                </a:solidFill>
              </a:rPr>
              <a:t>t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>
                <a:solidFill>
                  <a:srgbClr val="FFFFFF"/>
                </a:solidFill>
              </a:rPr>
              <a:t>si</a:t>
            </a:r>
            <a:r>
              <a:rPr lang="de-DE" dirty="0">
                <a:solidFill>
                  <a:srgbClr val="000000"/>
                </a:solidFill>
              </a:rPr>
              <a:t>ch </a:t>
            </a:r>
            <a:r>
              <a:rPr lang="de-DE" dirty="0">
                <a:solidFill>
                  <a:srgbClr val="FFFFFF"/>
                </a:solidFill>
              </a:rPr>
              <a:t>Sch</a:t>
            </a:r>
            <a:r>
              <a:rPr lang="de-DE" dirty="0">
                <a:solidFill>
                  <a:srgbClr val="000000"/>
                </a:solidFill>
              </a:rPr>
              <a:t>wer</a:t>
            </a:r>
            <a:r>
              <a:rPr lang="de-DE" dirty="0">
                <a:solidFill>
                  <a:srgbClr val="FFFFFF"/>
                </a:solidFill>
              </a:rPr>
              <a:t>h</a:t>
            </a:r>
            <a:r>
              <a:rPr lang="de-DE" dirty="0">
                <a:solidFill>
                  <a:srgbClr val="000000"/>
                </a:solidFill>
              </a:rPr>
              <a:t>ör</a:t>
            </a:r>
            <a:r>
              <a:rPr lang="de-DE" dirty="0">
                <a:solidFill>
                  <a:srgbClr val="FFFFFF"/>
                </a:solidFill>
              </a:rPr>
              <a:t>i</a:t>
            </a:r>
            <a:r>
              <a:rPr lang="de-DE" dirty="0">
                <a:solidFill>
                  <a:srgbClr val="000000"/>
                </a:solidFill>
              </a:rPr>
              <a:t>gke</a:t>
            </a:r>
            <a:r>
              <a:rPr lang="de-DE" dirty="0">
                <a:solidFill>
                  <a:srgbClr val="FFFFFF"/>
                </a:solidFill>
              </a:rPr>
              <a:t>it</a:t>
            </a:r>
            <a:r>
              <a:rPr lang="de-DE" dirty="0">
                <a:solidFill>
                  <a:srgbClr val="000000"/>
                </a:solidFill>
              </a:rPr>
              <a:t> an“      =      „So fühlt sich Schwerhörigkeit an“</a:t>
            </a:r>
          </a:p>
          <a:p>
            <a:pPr lvl="1" indent="0">
              <a:buNone/>
            </a:pPr>
            <a:endParaRPr lang="de-DE" dirty="0"/>
          </a:p>
          <a:p>
            <a:pPr lvl="1" indent="0">
              <a:buNone/>
            </a:pPr>
            <a:endParaRPr lang="de-DE" dirty="0"/>
          </a:p>
          <a:p>
            <a:pPr lvl="1" indent="0" algn="r">
              <a:buNone/>
            </a:pPr>
            <a:endParaRPr lang="de-DE" sz="14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05.05.2026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004772" y="6503172"/>
            <a:ext cx="4114800" cy="244475"/>
          </a:xfrm>
        </p:spPr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Umgang mit Schwerhörigkeit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8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Inhaltsplatzhalter 5"/>
          <p:cNvSpPr txBox="1">
            <a:spLocks/>
          </p:cNvSpPr>
          <p:nvPr/>
        </p:nvSpPr>
        <p:spPr>
          <a:xfrm>
            <a:off x="407368" y="1257498"/>
            <a:ext cx="10912604" cy="4547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rgbClr val="0099FF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36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rgbClr val="0099FF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54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+mn-lt"/>
              </a:defRPr>
            </a:lvl4pPr>
            <a:lvl5pPr marL="72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har char="-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endParaRPr lang="de-DE" kern="0" dirty="0"/>
          </a:p>
          <a:p>
            <a:r>
              <a:rPr lang="de-DE" b="1" kern="0" dirty="0"/>
              <a:t> </a:t>
            </a:r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59607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0945A95-89C8-6986-447A-1ACB7998FC1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6D6893-93E1-C501-2059-6A34C69BC0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64E62B9-DB24-5987-A234-5083708AB6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CA37624C-E790-ABAF-56E5-2B1C7C61443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6381D7E8-7D47-F31F-CA64-414DCD1680F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163638" y="548680"/>
            <a:ext cx="8610600" cy="1535112"/>
          </a:xfrm>
        </p:spPr>
        <p:txBody>
          <a:bodyPr>
            <a:normAutofit fontScale="90000"/>
          </a:bodyPr>
          <a:lstStyle/>
          <a:p>
            <a:r>
              <a:rPr lang="de-DE" sz="5200" dirty="0"/>
              <a:t>Vielen Dank für </a:t>
            </a:r>
            <a:br>
              <a:rPr lang="de-DE" sz="5200" dirty="0"/>
            </a:br>
            <a:r>
              <a:rPr lang="de-DE" sz="5200" dirty="0"/>
              <a:t>Ihre Aufmerksamkeit</a:t>
            </a:r>
            <a:br>
              <a:rPr lang="de-DE" sz="5200" dirty="0"/>
            </a:br>
            <a:r>
              <a:rPr lang="de-DE" sz="5200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33874480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" val="10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ITREA 2025">
  <a:themeElements>
    <a:clrScheme name="VITREA">
      <a:dk1>
        <a:srgbClr val="003F48"/>
      </a:dk1>
      <a:lt1>
        <a:srgbClr val="F9F0DF"/>
      </a:lt1>
      <a:dk2>
        <a:srgbClr val="EF5246"/>
      </a:dk2>
      <a:lt2>
        <a:srgbClr val="F9F0DF"/>
      </a:lt2>
      <a:accent1>
        <a:srgbClr val="F7E7D3"/>
      </a:accent1>
      <a:accent2>
        <a:srgbClr val="F5ADBB"/>
      </a:accent2>
      <a:accent3>
        <a:srgbClr val="FE6C23"/>
      </a:accent3>
      <a:accent4>
        <a:srgbClr val="FEBA27"/>
      </a:accent4>
      <a:accent5>
        <a:srgbClr val="8BD2F4"/>
      </a:accent5>
      <a:accent6>
        <a:srgbClr val="003F48"/>
      </a:accent6>
      <a:hlink>
        <a:srgbClr val="003F48"/>
      </a:hlink>
      <a:folHlink>
        <a:srgbClr val="003F48"/>
      </a:folHlink>
    </a:clrScheme>
    <a:fontScheme name="VITREA">
      <a:majorFont>
        <a:latin typeface="Rauschen B Medium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Helios_PPT_1.0.4</Template>
  <TotalTime>0</TotalTime>
  <Words>1021</Words>
  <Application>Microsoft Office PowerPoint</Application>
  <PresentationFormat>Breitbild</PresentationFormat>
  <Paragraphs>145</Paragraphs>
  <Slides>10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Rauschen B Medium</vt:lpstr>
      <vt:lpstr>Times New Roman</vt:lpstr>
      <vt:lpstr>VITREA 2025</vt:lpstr>
      <vt:lpstr>think-cell Folie</vt:lpstr>
      <vt:lpstr>Schwerhörigkeit</vt:lpstr>
      <vt:lpstr>Was ist SH (s.a. Basisvortrag)</vt:lpstr>
      <vt:lpstr>Auswirkungen von Hörschädigung</vt:lpstr>
      <vt:lpstr>Auswirkungen von Hörschädigung</vt:lpstr>
      <vt:lpstr>Umgang mit Schwerhörigkeit</vt:lpstr>
      <vt:lpstr>Umgang mit Schwerhörigkeit: praktische Tipps</vt:lpstr>
      <vt:lpstr>Umgang mit Schwerhörigkeit: Empowerment</vt:lpstr>
      <vt:lpstr>Umgang mit Schwerhörigkeit: Empowerment</vt:lpstr>
      <vt:lpstr>Vielen Dank für  Ihre Aufmerksamkeit —</vt:lpstr>
      <vt:lpstr> </vt:lpstr>
    </vt:vector>
  </TitlesOfParts>
  <Company>HELIOS Kliniken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 Präsentation —</dc:title>
  <dc:creator>Baldinger, Jonathan</dc:creator>
  <dc:description>Vorlage Praesentation – Office 2013;_x000d_
Version 001;_x000d_
2017-07-26;</dc:description>
  <cp:lastModifiedBy>Schwarz, Pia</cp:lastModifiedBy>
  <cp:revision>263</cp:revision>
  <dcterms:created xsi:type="dcterms:W3CDTF">2019-01-17T09:43:38Z</dcterms:created>
  <dcterms:modified xsi:type="dcterms:W3CDTF">2026-05-05T09:58:52Z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rstellt von">
    <vt:lpwstr>edenspiekermann</vt:lpwstr>
  </property>
  <property fmtid="{D5CDD505-2E9C-101B-9397-08002B2CF9AE}" pid="3" name="Erstellt am">
    <vt:lpwstr>2017-07-26</vt:lpwstr>
  </property>
  <property fmtid="{D5CDD505-2E9C-101B-9397-08002B2CF9AE}" pid="4" name="Bearbeiter">
    <vt:lpwstr>gadamovich | office implementation</vt:lpwstr>
  </property>
  <property fmtid="{D5CDD505-2E9C-101B-9397-08002B2CF9AE}" pid="5" name="Version">
    <vt:lpwstr>001</vt:lpwstr>
  </property>
  <property fmtid="{D5CDD505-2E9C-101B-9397-08002B2CF9AE}" pid="6" name="Version vom">
    <vt:lpwstr>2017-07-26</vt:lpwstr>
  </property>
</Properties>
</file>