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5"/>
  </p:notesMasterIdLst>
  <p:sldIdLst>
    <p:sldId id="256" r:id="rId2"/>
    <p:sldId id="296" r:id="rId3"/>
    <p:sldId id="257" r:id="rId4"/>
    <p:sldId id="275" r:id="rId5"/>
    <p:sldId id="297" r:id="rId6"/>
    <p:sldId id="277" r:id="rId7"/>
    <p:sldId id="278" r:id="rId8"/>
    <p:sldId id="299" r:id="rId9"/>
    <p:sldId id="292" r:id="rId10"/>
    <p:sldId id="293" r:id="rId11"/>
    <p:sldId id="294" r:id="rId12"/>
    <p:sldId id="295" r:id="rId13"/>
    <p:sldId id="281" r:id="rId14"/>
    <p:sldId id="282" r:id="rId15"/>
    <p:sldId id="283" r:id="rId16"/>
    <p:sldId id="267" r:id="rId17"/>
    <p:sldId id="265" r:id="rId18"/>
    <p:sldId id="280" r:id="rId19"/>
    <p:sldId id="303" r:id="rId20"/>
    <p:sldId id="269" r:id="rId21"/>
    <p:sldId id="268" r:id="rId22"/>
    <p:sldId id="302" r:id="rId23"/>
    <p:sldId id="304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99"/>
    <a:srgbClr val="99FF66"/>
    <a:srgbClr val="58585A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Dauerschmerz, wenig Schwankungen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Tabelle1!$B$2:$B$12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A6-4E6F-97AB-17B7BD90FC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5672704"/>
        <c:axId val="765669424"/>
      </c:lineChart>
      <c:catAx>
        <c:axId val="765672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Dauer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69424"/>
        <c:crosses val="autoZero"/>
        <c:auto val="1"/>
        <c:lblAlgn val="ctr"/>
        <c:lblOffset val="100"/>
        <c:noMultiLvlLbl val="0"/>
      </c:catAx>
      <c:valAx>
        <c:axId val="76566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Schmerz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7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Dauerschmerz, große Schwankungen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Tabelle1!$B$2:$B$12</c:f>
              <c:numCache>
                <c:formatCode>General</c:formatCode>
                <c:ptCount val="11"/>
                <c:pt idx="0">
                  <c:v>1</c:v>
                </c:pt>
                <c:pt idx="1">
                  <c:v>0</c:v>
                </c:pt>
                <c:pt idx="2">
                  <c:v>10</c:v>
                </c:pt>
                <c:pt idx="3">
                  <c:v>5</c:v>
                </c:pt>
                <c:pt idx="4">
                  <c:v>10</c:v>
                </c:pt>
                <c:pt idx="5">
                  <c:v>3</c:v>
                </c:pt>
                <c:pt idx="6">
                  <c:v>10</c:v>
                </c:pt>
                <c:pt idx="7">
                  <c:v>4</c:v>
                </c:pt>
                <c:pt idx="8">
                  <c:v>8</c:v>
                </c:pt>
                <c:pt idx="9">
                  <c:v>5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91-469E-B9D5-2FF490CA8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5672704"/>
        <c:axId val="765669424"/>
      </c:lineChart>
      <c:catAx>
        <c:axId val="765672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Dauer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69424"/>
        <c:crosses val="autoZero"/>
        <c:auto val="1"/>
        <c:lblAlgn val="ctr"/>
        <c:lblOffset val="100"/>
        <c:noMultiLvlLbl val="0"/>
      </c:catAx>
      <c:valAx>
        <c:axId val="76566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Schmerz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7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Schmerzattacken, dazwischen keine Schmerzen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1D-4AD8-89FC-226FB023D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5672704"/>
        <c:axId val="765669424"/>
      </c:lineChart>
      <c:catAx>
        <c:axId val="765672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Dauer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69424"/>
        <c:crosses val="autoZero"/>
        <c:auto val="1"/>
        <c:lblAlgn val="ctr"/>
        <c:lblOffset val="100"/>
        <c:noMultiLvlLbl val="0"/>
      </c:catAx>
      <c:valAx>
        <c:axId val="76566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Schmerz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7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Schmerzattacken, dazwischen auch Schmerzen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Tabelle1!$B$2:$B$12</c:f>
              <c:numCache>
                <c:formatCode>General</c:formatCode>
                <c:ptCount val="11"/>
                <c:pt idx="0">
                  <c:v>2</c:v>
                </c:pt>
                <c:pt idx="1">
                  <c:v>2</c:v>
                </c:pt>
                <c:pt idx="2">
                  <c:v>6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6</c:v>
                </c:pt>
                <c:pt idx="9">
                  <c:v>6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942-432A-9E8D-EDE350DEA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5672704"/>
        <c:axId val="765669424"/>
      </c:lineChart>
      <c:catAx>
        <c:axId val="765672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Dauer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69424"/>
        <c:crosses val="autoZero"/>
        <c:auto val="1"/>
        <c:lblAlgn val="ctr"/>
        <c:lblOffset val="100"/>
        <c:noMultiLvlLbl val="0"/>
      </c:catAx>
      <c:valAx>
        <c:axId val="76566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Schmerz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65672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trendline>
            <c:spPr>
              <a:ln w="25400" cap="rnd">
                <a:solidFill>
                  <a:schemeClr val="accent1">
                    <a:alpha val="50000"/>
                  </a:schemeClr>
                </a:solidFill>
              </a:ln>
              <a:effectLst/>
            </c:spPr>
            <c:trendlineType val="linear"/>
            <c:dispRSqr val="0"/>
            <c:dispEq val="0"/>
          </c:trendline>
          <c:val>
            <c:numRef>
              <c:f>Tabelle1!$B$2:$B$11</c:f>
              <c:numCache>
                <c:formatCode>General</c:formatCode>
                <c:ptCount val="10"/>
                <c:pt idx="0">
                  <c:v>2</c:v>
                </c:pt>
                <c:pt idx="1">
                  <c:v>6</c:v>
                </c:pt>
                <c:pt idx="2">
                  <c:v>2</c:v>
                </c:pt>
                <c:pt idx="3">
                  <c:v>5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EB-4F0C-8753-A1B12C0A5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8496768"/>
        <c:axId val="188497096"/>
      </c:lineChart>
      <c:catAx>
        <c:axId val="188496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Zeit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8497096"/>
        <c:crosses val="autoZero"/>
        <c:auto val="1"/>
        <c:lblAlgn val="ctr"/>
        <c:lblOffset val="100"/>
        <c:noMultiLvlLbl val="0"/>
      </c:catAx>
      <c:valAx>
        <c:axId val="188497096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Leistungsfähigkeit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849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2225" cap="rnd">
              <a:solidFill>
                <a:schemeClr val="accent1">
                  <a:shade val="76000"/>
                </a:schemeClr>
              </a:solidFill>
            </a:ln>
            <a:effectLst>
              <a:glow rad="139700">
                <a:schemeClr val="accent1">
                  <a:shade val="76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val>
            <c:numRef>
              <c:f>Tabelle1!$B$2:$B$11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4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40-4584-A27F-433E25649099}"/>
            </c:ext>
          </c:extLst>
        </c:ser>
        <c:ser>
          <c:idx val="1"/>
          <c:order val="1"/>
          <c:spPr>
            <a:ln w="22225" cap="rnd">
              <a:solidFill>
                <a:schemeClr val="accent1">
                  <a:tint val="77000"/>
                </a:schemeClr>
              </a:solidFill>
            </a:ln>
            <a:effectLst>
              <a:glow rad="139700">
                <a:schemeClr val="accent1">
                  <a:tint val="77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trendline>
            <c:spPr>
              <a:ln w="25400" cap="rnd">
                <a:solidFill>
                  <a:schemeClr val="accent1">
                    <a:tint val="77000"/>
                    <a:alpha val="50000"/>
                  </a:schemeClr>
                </a:solidFill>
              </a:ln>
              <a:effectLst/>
            </c:spPr>
            <c:trendlineType val="linear"/>
            <c:dispRSqr val="0"/>
            <c:dispEq val="0"/>
          </c:trendline>
          <c:val>
            <c:numRef>
              <c:f>Tabelle1!$C$2:$C$11</c:f>
              <c:numCache>
                <c:formatCode>General</c:formatCode>
                <c:ptCount val="10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  <c:pt idx="9">
                  <c:v>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40-4584-A27F-433E256490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7409184"/>
        <c:axId val="507401968"/>
      </c:lineChart>
      <c:catAx>
        <c:axId val="50740918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Zeit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7401968"/>
        <c:crosses val="autoZero"/>
        <c:auto val="1"/>
        <c:lblAlgn val="ctr"/>
        <c:lblOffset val="100"/>
        <c:noMultiLvlLbl val="0"/>
      </c:catAx>
      <c:valAx>
        <c:axId val="50740196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Leistungsfähigkeit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7409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9F4322-60E5-4B9A-811D-24E5B761C78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C520350-4849-4582-8B53-F62B4BF07570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dirty="0">
              <a:solidFill>
                <a:schemeClr val="tx1"/>
              </a:solidFill>
            </a:rPr>
            <a:t>MSE</a:t>
          </a:r>
        </a:p>
      </dgm:t>
    </dgm:pt>
    <dgm:pt modelId="{0008D379-A93A-485E-AAD1-D92B5EFBAE68}" type="parTrans" cxnId="{EDDC3EA6-CC1A-4D36-B1E8-695E476EFB3C}">
      <dgm:prSet/>
      <dgm:spPr/>
      <dgm:t>
        <a:bodyPr/>
        <a:lstStyle/>
        <a:p>
          <a:endParaRPr lang="de-DE"/>
        </a:p>
      </dgm:t>
    </dgm:pt>
    <dgm:pt modelId="{A4EDBE74-AE30-4CDA-95F0-A2DE3B4681C0}" type="sibTrans" cxnId="{EDDC3EA6-CC1A-4D36-B1E8-695E476EFB3C}">
      <dgm:prSet/>
      <dgm:spPr/>
      <dgm:t>
        <a:bodyPr/>
        <a:lstStyle/>
        <a:p>
          <a:endParaRPr lang="de-DE"/>
        </a:p>
      </dgm:t>
    </dgm:pt>
    <dgm:pt modelId="{BF3EB98F-A524-486D-A0FA-6770E32E5095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sz="2000" dirty="0">
              <a:solidFill>
                <a:schemeClr val="tx1"/>
              </a:solidFill>
            </a:rPr>
            <a:t>Biomechanik</a:t>
          </a:r>
        </a:p>
      </dgm:t>
    </dgm:pt>
    <dgm:pt modelId="{3615A886-2DC1-4816-8BD8-C4BF6E862257}" type="parTrans" cxnId="{D13D09D5-4B5B-464A-972F-3C38B7DD76A7}">
      <dgm:prSet/>
      <dgm:spPr/>
      <dgm:t>
        <a:bodyPr/>
        <a:lstStyle/>
        <a:p>
          <a:endParaRPr lang="de-DE"/>
        </a:p>
      </dgm:t>
    </dgm:pt>
    <dgm:pt modelId="{494FD5FC-8097-49B0-B73F-BE9D6C6CEF84}" type="sibTrans" cxnId="{D13D09D5-4B5B-464A-972F-3C38B7DD76A7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de-DE"/>
        </a:p>
      </dgm:t>
    </dgm:pt>
    <dgm:pt modelId="{F2230906-2224-46DB-AB8D-42E0973F0B22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sz="2000" dirty="0">
              <a:solidFill>
                <a:schemeClr val="tx1"/>
              </a:solidFill>
            </a:rPr>
            <a:t>Arbeits-organisation</a:t>
          </a:r>
        </a:p>
      </dgm:t>
    </dgm:pt>
    <dgm:pt modelId="{082B6195-9AAA-488C-93EC-2FBF3BED1984}" type="parTrans" cxnId="{CF4FBAC1-EAD4-4AEA-ABBD-B9FF1B9C05BE}">
      <dgm:prSet/>
      <dgm:spPr/>
      <dgm:t>
        <a:bodyPr/>
        <a:lstStyle/>
        <a:p>
          <a:endParaRPr lang="de-DE"/>
        </a:p>
      </dgm:t>
    </dgm:pt>
    <dgm:pt modelId="{D39601B8-60E8-40F6-868D-85F73A9BF8F6}" type="sibTrans" cxnId="{CF4FBAC1-EAD4-4AEA-ABBD-B9FF1B9C05BE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de-DE"/>
        </a:p>
      </dgm:t>
    </dgm:pt>
    <dgm:pt modelId="{834A3C40-EAD4-4A12-9367-3CA68B8FAB43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sz="2000" b="0" dirty="0">
              <a:solidFill>
                <a:schemeClr val="tx1"/>
              </a:solidFill>
            </a:rPr>
            <a:t>Psychosoziale</a:t>
          </a:r>
        </a:p>
        <a:p>
          <a:r>
            <a:rPr lang="de-DE" sz="2000" b="0" dirty="0">
              <a:solidFill>
                <a:schemeClr val="tx1"/>
              </a:solidFill>
            </a:rPr>
            <a:t>Situation</a:t>
          </a:r>
        </a:p>
      </dgm:t>
    </dgm:pt>
    <dgm:pt modelId="{9E0EF40C-4F92-4D24-9C63-1FC2738203CC}" type="parTrans" cxnId="{1CE7831F-AEFD-4085-BC8C-E0E836690377}">
      <dgm:prSet/>
      <dgm:spPr/>
      <dgm:t>
        <a:bodyPr/>
        <a:lstStyle/>
        <a:p>
          <a:endParaRPr lang="de-DE"/>
        </a:p>
      </dgm:t>
    </dgm:pt>
    <dgm:pt modelId="{1DB6AFCF-7466-4ECA-BE0C-B963292F837F}" type="sibTrans" cxnId="{1CE7831F-AEFD-4085-BC8C-E0E836690377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de-DE"/>
        </a:p>
      </dgm:t>
    </dgm:pt>
    <dgm:pt modelId="{7B5BB0EE-AE00-4633-854E-30806CDA8D50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sz="2000" dirty="0">
              <a:solidFill>
                <a:schemeClr val="tx1"/>
              </a:solidFill>
            </a:rPr>
            <a:t>Individuelle</a:t>
          </a:r>
        </a:p>
        <a:p>
          <a:r>
            <a:rPr lang="de-DE" sz="2000" dirty="0">
              <a:solidFill>
                <a:schemeClr val="tx1"/>
              </a:solidFill>
            </a:rPr>
            <a:t>Faktoren</a:t>
          </a:r>
        </a:p>
      </dgm:t>
    </dgm:pt>
    <dgm:pt modelId="{AE9134CA-E5CC-40F8-80C1-574616CF1045}" type="parTrans" cxnId="{71D8BA52-C514-46E9-9FA0-DF451A968ABF}">
      <dgm:prSet/>
      <dgm:spPr/>
      <dgm:t>
        <a:bodyPr/>
        <a:lstStyle/>
        <a:p>
          <a:endParaRPr lang="de-DE"/>
        </a:p>
      </dgm:t>
    </dgm:pt>
    <dgm:pt modelId="{C0374849-ECDE-40B5-8507-5CE7E7B69FF9}" type="sibTrans" cxnId="{71D8BA52-C514-46E9-9FA0-DF451A968A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de-DE"/>
        </a:p>
      </dgm:t>
    </dgm:pt>
    <dgm:pt modelId="{48EC4E11-1C4B-4DA3-80DF-038D295729A9}" type="pres">
      <dgm:prSet presAssocID="{6B9F4322-60E5-4B9A-811D-24E5B761C7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B4DFAA4-9C94-41E3-8450-2DA0E6D41E86}" type="pres">
      <dgm:prSet presAssocID="{5C520350-4849-4582-8B53-F62B4BF07570}" presName="centerShape" presStyleLbl="node0" presStyleIdx="0" presStyleCnt="1" custScaleX="68084" custScaleY="70437"/>
      <dgm:spPr/>
    </dgm:pt>
    <dgm:pt modelId="{E0F03313-C860-49EA-A0C3-97F98F30D3B5}" type="pres">
      <dgm:prSet presAssocID="{BF3EB98F-A524-486D-A0FA-6770E32E5095}" presName="node" presStyleLbl="node1" presStyleIdx="0" presStyleCnt="4" custScaleX="155707" custScaleY="95952" custRadScaleRad="89097" custRadScaleInc="148">
        <dgm:presLayoutVars>
          <dgm:bulletEnabled val="1"/>
        </dgm:presLayoutVars>
      </dgm:prSet>
      <dgm:spPr/>
    </dgm:pt>
    <dgm:pt modelId="{20D84286-9D24-48EB-A128-B22B2103B520}" type="pres">
      <dgm:prSet presAssocID="{BF3EB98F-A524-486D-A0FA-6770E32E5095}" presName="dummy" presStyleCnt="0"/>
      <dgm:spPr/>
    </dgm:pt>
    <dgm:pt modelId="{91E1ED76-2912-46EC-AD55-051E97357F43}" type="pres">
      <dgm:prSet presAssocID="{494FD5FC-8097-49B0-B73F-BE9D6C6CEF84}" presName="sibTrans" presStyleLbl="sibTrans2D1" presStyleIdx="0" presStyleCnt="4"/>
      <dgm:spPr/>
    </dgm:pt>
    <dgm:pt modelId="{371C8439-3553-4E67-85F2-2A8A77DB9D82}" type="pres">
      <dgm:prSet presAssocID="{F2230906-2224-46DB-AB8D-42E0973F0B22}" presName="node" presStyleLbl="node1" presStyleIdx="1" presStyleCnt="4" custScaleX="152867" custScaleY="130674">
        <dgm:presLayoutVars>
          <dgm:bulletEnabled val="1"/>
        </dgm:presLayoutVars>
      </dgm:prSet>
      <dgm:spPr/>
    </dgm:pt>
    <dgm:pt modelId="{72CC0A5A-9303-4DA9-A36E-FCEE9B5C58CE}" type="pres">
      <dgm:prSet presAssocID="{F2230906-2224-46DB-AB8D-42E0973F0B22}" presName="dummy" presStyleCnt="0"/>
      <dgm:spPr/>
    </dgm:pt>
    <dgm:pt modelId="{E49D1424-EEC1-4056-B7BC-72877622CBBC}" type="pres">
      <dgm:prSet presAssocID="{D39601B8-60E8-40F6-868D-85F73A9BF8F6}" presName="sibTrans" presStyleLbl="sibTrans2D1" presStyleIdx="1" presStyleCnt="4"/>
      <dgm:spPr/>
    </dgm:pt>
    <dgm:pt modelId="{9EEB5337-2E23-40A2-AB53-9B17BBCDBC07}" type="pres">
      <dgm:prSet presAssocID="{834A3C40-EAD4-4A12-9367-3CA68B8FAB43}" presName="node" presStyleLbl="node1" presStyleIdx="2" presStyleCnt="4" custScaleX="176987" custScaleY="122406">
        <dgm:presLayoutVars>
          <dgm:bulletEnabled val="1"/>
        </dgm:presLayoutVars>
      </dgm:prSet>
      <dgm:spPr/>
    </dgm:pt>
    <dgm:pt modelId="{33243F4F-B4EA-43D2-A495-707B946347D5}" type="pres">
      <dgm:prSet presAssocID="{834A3C40-EAD4-4A12-9367-3CA68B8FAB43}" presName="dummy" presStyleCnt="0"/>
      <dgm:spPr/>
    </dgm:pt>
    <dgm:pt modelId="{84F41578-A3F3-4EA5-A886-1C45D16D4E2B}" type="pres">
      <dgm:prSet presAssocID="{1DB6AFCF-7466-4ECA-BE0C-B963292F837F}" presName="sibTrans" presStyleLbl="sibTrans2D1" presStyleIdx="2" presStyleCnt="4"/>
      <dgm:spPr/>
    </dgm:pt>
    <dgm:pt modelId="{8BFE9AC3-3201-485F-AB5B-06561F7F153D}" type="pres">
      <dgm:prSet presAssocID="{7B5BB0EE-AE00-4633-854E-30806CDA8D50}" presName="node" presStyleLbl="node1" presStyleIdx="3" presStyleCnt="4" custScaleX="154315" custScaleY="116914" custRadScaleRad="102016" custRadScaleInc="-5238">
        <dgm:presLayoutVars>
          <dgm:bulletEnabled val="1"/>
        </dgm:presLayoutVars>
      </dgm:prSet>
      <dgm:spPr/>
    </dgm:pt>
    <dgm:pt modelId="{99E16664-E45A-4BE6-A1F7-2D6B670F6473}" type="pres">
      <dgm:prSet presAssocID="{7B5BB0EE-AE00-4633-854E-30806CDA8D50}" presName="dummy" presStyleCnt="0"/>
      <dgm:spPr/>
    </dgm:pt>
    <dgm:pt modelId="{8AD5DED2-5305-43E5-8DBE-29DDC82D8BB9}" type="pres">
      <dgm:prSet presAssocID="{C0374849-ECDE-40B5-8507-5CE7E7B69FF9}" presName="sibTrans" presStyleLbl="sibTrans2D1" presStyleIdx="3" presStyleCnt="4"/>
      <dgm:spPr/>
    </dgm:pt>
  </dgm:ptLst>
  <dgm:cxnLst>
    <dgm:cxn modelId="{1CE7831F-AEFD-4085-BC8C-E0E836690377}" srcId="{5C520350-4849-4582-8B53-F62B4BF07570}" destId="{834A3C40-EAD4-4A12-9367-3CA68B8FAB43}" srcOrd="2" destOrd="0" parTransId="{9E0EF40C-4F92-4D24-9C63-1FC2738203CC}" sibTransId="{1DB6AFCF-7466-4ECA-BE0C-B963292F837F}"/>
    <dgm:cxn modelId="{DC900020-FD5C-4F69-8360-3982E1AB45EC}" type="presOf" srcId="{5C520350-4849-4582-8B53-F62B4BF07570}" destId="{5B4DFAA4-9C94-41E3-8450-2DA0E6D41E86}" srcOrd="0" destOrd="0" presId="urn:microsoft.com/office/officeart/2005/8/layout/radial6"/>
    <dgm:cxn modelId="{D785BF5E-0539-48BA-AFC6-8A55C2EBBDE8}" type="presOf" srcId="{F2230906-2224-46DB-AB8D-42E0973F0B22}" destId="{371C8439-3553-4E67-85F2-2A8A77DB9D82}" srcOrd="0" destOrd="0" presId="urn:microsoft.com/office/officeart/2005/8/layout/radial6"/>
    <dgm:cxn modelId="{7A10E750-A19B-426D-950F-49899B07CDED}" type="presOf" srcId="{BF3EB98F-A524-486D-A0FA-6770E32E5095}" destId="{E0F03313-C860-49EA-A0C3-97F98F30D3B5}" srcOrd="0" destOrd="0" presId="urn:microsoft.com/office/officeart/2005/8/layout/radial6"/>
    <dgm:cxn modelId="{71D8BA52-C514-46E9-9FA0-DF451A968ABF}" srcId="{5C520350-4849-4582-8B53-F62B4BF07570}" destId="{7B5BB0EE-AE00-4633-854E-30806CDA8D50}" srcOrd="3" destOrd="0" parTransId="{AE9134CA-E5CC-40F8-80C1-574616CF1045}" sibTransId="{C0374849-ECDE-40B5-8507-5CE7E7B69FF9}"/>
    <dgm:cxn modelId="{61AA0954-8641-4B24-8481-09FCAEDAD2E2}" type="presOf" srcId="{494FD5FC-8097-49B0-B73F-BE9D6C6CEF84}" destId="{91E1ED76-2912-46EC-AD55-051E97357F43}" srcOrd="0" destOrd="0" presId="urn:microsoft.com/office/officeart/2005/8/layout/radial6"/>
    <dgm:cxn modelId="{E978D174-D1E3-48A2-AF88-11D6A8F82054}" type="presOf" srcId="{7B5BB0EE-AE00-4633-854E-30806CDA8D50}" destId="{8BFE9AC3-3201-485F-AB5B-06561F7F153D}" srcOrd="0" destOrd="0" presId="urn:microsoft.com/office/officeart/2005/8/layout/radial6"/>
    <dgm:cxn modelId="{CC73E299-6DCE-40F2-B8E3-A4983BBE678C}" type="presOf" srcId="{834A3C40-EAD4-4A12-9367-3CA68B8FAB43}" destId="{9EEB5337-2E23-40A2-AB53-9B17BBCDBC07}" srcOrd="0" destOrd="0" presId="urn:microsoft.com/office/officeart/2005/8/layout/radial6"/>
    <dgm:cxn modelId="{F2B6E1A2-D54C-42C1-84EB-A5EBA5C06FE5}" type="presOf" srcId="{6B9F4322-60E5-4B9A-811D-24E5B761C78D}" destId="{48EC4E11-1C4B-4DA3-80DF-038D295729A9}" srcOrd="0" destOrd="0" presId="urn:microsoft.com/office/officeart/2005/8/layout/radial6"/>
    <dgm:cxn modelId="{EDDC3EA6-CC1A-4D36-B1E8-695E476EFB3C}" srcId="{6B9F4322-60E5-4B9A-811D-24E5B761C78D}" destId="{5C520350-4849-4582-8B53-F62B4BF07570}" srcOrd="0" destOrd="0" parTransId="{0008D379-A93A-485E-AAD1-D92B5EFBAE68}" sibTransId="{A4EDBE74-AE30-4CDA-95F0-A2DE3B4681C0}"/>
    <dgm:cxn modelId="{CF4FBAC1-EAD4-4AEA-ABBD-B9FF1B9C05BE}" srcId="{5C520350-4849-4582-8B53-F62B4BF07570}" destId="{F2230906-2224-46DB-AB8D-42E0973F0B22}" srcOrd="1" destOrd="0" parTransId="{082B6195-9AAA-488C-93EC-2FBF3BED1984}" sibTransId="{D39601B8-60E8-40F6-868D-85F73A9BF8F6}"/>
    <dgm:cxn modelId="{D13D09D5-4B5B-464A-972F-3C38B7DD76A7}" srcId="{5C520350-4849-4582-8B53-F62B4BF07570}" destId="{BF3EB98F-A524-486D-A0FA-6770E32E5095}" srcOrd="0" destOrd="0" parTransId="{3615A886-2DC1-4816-8BD8-C4BF6E862257}" sibTransId="{494FD5FC-8097-49B0-B73F-BE9D6C6CEF84}"/>
    <dgm:cxn modelId="{5868FDDD-4FC1-4649-814D-6637128876DA}" type="presOf" srcId="{D39601B8-60E8-40F6-868D-85F73A9BF8F6}" destId="{E49D1424-EEC1-4056-B7BC-72877622CBBC}" srcOrd="0" destOrd="0" presId="urn:microsoft.com/office/officeart/2005/8/layout/radial6"/>
    <dgm:cxn modelId="{16DAA6F0-8869-43C1-A378-580ECE4CC3A0}" type="presOf" srcId="{1DB6AFCF-7466-4ECA-BE0C-B963292F837F}" destId="{84F41578-A3F3-4EA5-A886-1C45D16D4E2B}" srcOrd="0" destOrd="0" presId="urn:microsoft.com/office/officeart/2005/8/layout/radial6"/>
    <dgm:cxn modelId="{8FDC4BF1-6C6B-45D2-95BE-8EAAE70BF26D}" type="presOf" srcId="{C0374849-ECDE-40B5-8507-5CE7E7B69FF9}" destId="{8AD5DED2-5305-43E5-8DBE-29DDC82D8BB9}" srcOrd="0" destOrd="0" presId="urn:microsoft.com/office/officeart/2005/8/layout/radial6"/>
    <dgm:cxn modelId="{60C2623C-1D9C-481F-931D-7FFCC0ADED40}" type="presParOf" srcId="{48EC4E11-1C4B-4DA3-80DF-038D295729A9}" destId="{5B4DFAA4-9C94-41E3-8450-2DA0E6D41E86}" srcOrd="0" destOrd="0" presId="urn:microsoft.com/office/officeart/2005/8/layout/radial6"/>
    <dgm:cxn modelId="{08733D87-9DDA-490B-92CA-11EC1B710066}" type="presParOf" srcId="{48EC4E11-1C4B-4DA3-80DF-038D295729A9}" destId="{E0F03313-C860-49EA-A0C3-97F98F30D3B5}" srcOrd="1" destOrd="0" presId="urn:microsoft.com/office/officeart/2005/8/layout/radial6"/>
    <dgm:cxn modelId="{1982FDD5-FE58-44EB-A28D-227B342029C8}" type="presParOf" srcId="{48EC4E11-1C4B-4DA3-80DF-038D295729A9}" destId="{20D84286-9D24-48EB-A128-B22B2103B520}" srcOrd="2" destOrd="0" presId="urn:microsoft.com/office/officeart/2005/8/layout/radial6"/>
    <dgm:cxn modelId="{7A817AFC-3A32-4BF4-A4B5-D84A2B3214A3}" type="presParOf" srcId="{48EC4E11-1C4B-4DA3-80DF-038D295729A9}" destId="{91E1ED76-2912-46EC-AD55-051E97357F43}" srcOrd="3" destOrd="0" presId="urn:microsoft.com/office/officeart/2005/8/layout/radial6"/>
    <dgm:cxn modelId="{22F175EB-2FE5-43D6-803C-301192673FF7}" type="presParOf" srcId="{48EC4E11-1C4B-4DA3-80DF-038D295729A9}" destId="{371C8439-3553-4E67-85F2-2A8A77DB9D82}" srcOrd="4" destOrd="0" presId="urn:microsoft.com/office/officeart/2005/8/layout/radial6"/>
    <dgm:cxn modelId="{58B0E2FD-5F05-4449-B1B4-B931C82A3322}" type="presParOf" srcId="{48EC4E11-1C4B-4DA3-80DF-038D295729A9}" destId="{72CC0A5A-9303-4DA9-A36E-FCEE9B5C58CE}" srcOrd="5" destOrd="0" presId="urn:microsoft.com/office/officeart/2005/8/layout/radial6"/>
    <dgm:cxn modelId="{DF59D6D7-E680-41E1-987B-4D17B7DA5DB8}" type="presParOf" srcId="{48EC4E11-1C4B-4DA3-80DF-038D295729A9}" destId="{E49D1424-EEC1-4056-B7BC-72877622CBBC}" srcOrd="6" destOrd="0" presId="urn:microsoft.com/office/officeart/2005/8/layout/radial6"/>
    <dgm:cxn modelId="{15D9A065-4590-4ED9-B856-9B592D0772CD}" type="presParOf" srcId="{48EC4E11-1C4B-4DA3-80DF-038D295729A9}" destId="{9EEB5337-2E23-40A2-AB53-9B17BBCDBC07}" srcOrd="7" destOrd="0" presId="urn:microsoft.com/office/officeart/2005/8/layout/radial6"/>
    <dgm:cxn modelId="{94A88B15-D367-4F09-8556-D54C61F6BA8B}" type="presParOf" srcId="{48EC4E11-1C4B-4DA3-80DF-038D295729A9}" destId="{33243F4F-B4EA-43D2-A495-707B946347D5}" srcOrd="8" destOrd="0" presId="urn:microsoft.com/office/officeart/2005/8/layout/radial6"/>
    <dgm:cxn modelId="{E0B9528E-5E93-4AE6-965F-5165AF2E109B}" type="presParOf" srcId="{48EC4E11-1C4B-4DA3-80DF-038D295729A9}" destId="{84F41578-A3F3-4EA5-A886-1C45D16D4E2B}" srcOrd="9" destOrd="0" presId="urn:microsoft.com/office/officeart/2005/8/layout/radial6"/>
    <dgm:cxn modelId="{6996C345-73F4-487E-91B7-6DECFBBB51E0}" type="presParOf" srcId="{48EC4E11-1C4B-4DA3-80DF-038D295729A9}" destId="{8BFE9AC3-3201-485F-AB5B-06561F7F153D}" srcOrd="10" destOrd="0" presId="urn:microsoft.com/office/officeart/2005/8/layout/radial6"/>
    <dgm:cxn modelId="{B8F97481-D8A1-4BA5-BBE3-701E7812CA3D}" type="presParOf" srcId="{48EC4E11-1C4B-4DA3-80DF-038D295729A9}" destId="{99E16664-E45A-4BE6-A1F7-2D6B670F6473}" srcOrd="11" destOrd="0" presId="urn:microsoft.com/office/officeart/2005/8/layout/radial6"/>
    <dgm:cxn modelId="{C3EA14DA-F36E-4B7E-927C-927DE82E2DD6}" type="presParOf" srcId="{48EC4E11-1C4B-4DA3-80DF-038D295729A9}" destId="{8AD5DED2-5305-43E5-8DBE-29DDC82D8BB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73D7E-E9EC-4FF5-BB3F-77E1FBD198D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56F2F7D-F513-44A4-9E96-65FF6FFB8F3D}">
      <dgm:prSet phldrT="[Text]" custT="1"/>
      <dgm:spPr/>
      <dgm:t>
        <a:bodyPr/>
        <a:lstStyle/>
        <a:p>
          <a:r>
            <a:rPr lang="de-DE" sz="2800" b="1" dirty="0">
              <a:solidFill>
                <a:schemeClr val="tx1"/>
              </a:solidFill>
            </a:rPr>
            <a:t>Stufe 1</a:t>
          </a:r>
        </a:p>
        <a:p>
          <a:r>
            <a:rPr lang="de-DE" sz="2400" dirty="0">
              <a:solidFill>
                <a:srgbClr val="FF0000"/>
              </a:solidFill>
            </a:rPr>
            <a:t>Nicht-Opiat</a:t>
          </a:r>
        </a:p>
        <a:p>
          <a:r>
            <a:rPr lang="de-DE" sz="3200" dirty="0">
              <a:solidFill>
                <a:srgbClr val="FF0000"/>
              </a:solidFill>
            </a:rPr>
            <a:t>NSAR</a:t>
          </a:r>
        </a:p>
      </dgm:t>
    </dgm:pt>
    <dgm:pt modelId="{A3E77603-45D7-482C-A071-2864CE68B9C6}" type="parTrans" cxnId="{77A27C5D-DB7C-49BD-A113-0861CD0DF063}">
      <dgm:prSet/>
      <dgm:spPr/>
      <dgm:t>
        <a:bodyPr/>
        <a:lstStyle/>
        <a:p>
          <a:endParaRPr lang="de-DE"/>
        </a:p>
      </dgm:t>
    </dgm:pt>
    <dgm:pt modelId="{E706D4BF-3FC0-40D0-A09F-B293809CA16D}" type="sibTrans" cxnId="{77A27C5D-DB7C-49BD-A113-0861CD0DF063}">
      <dgm:prSet/>
      <dgm:spPr/>
      <dgm:t>
        <a:bodyPr/>
        <a:lstStyle/>
        <a:p>
          <a:endParaRPr lang="de-DE"/>
        </a:p>
      </dgm:t>
    </dgm:pt>
    <dgm:pt modelId="{11E0FCAF-4970-4183-B6B9-96F77DAD5AC7}">
      <dgm:prSet phldrT="[Text]" custT="1"/>
      <dgm:spPr/>
      <dgm:t>
        <a:bodyPr/>
        <a:lstStyle/>
        <a:p>
          <a:r>
            <a:rPr lang="de-DE" sz="2400" dirty="0">
              <a:solidFill>
                <a:schemeClr val="accent2">
                  <a:lumMod val="10000"/>
                </a:schemeClr>
              </a:solidFill>
            </a:rPr>
            <a:t>Ibuprofen</a:t>
          </a:r>
        </a:p>
      </dgm:t>
    </dgm:pt>
    <dgm:pt modelId="{C89C3D7D-92AA-428D-9C55-297581EA17E7}" type="parTrans" cxnId="{25197BFB-224B-4319-8C98-D23706E9EF5D}">
      <dgm:prSet/>
      <dgm:spPr/>
      <dgm:t>
        <a:bodyPr/>
        <a:lstStyle/>
        <a:p>
          <a:endParaRPr lang="de-DE"/>
        </a:p>
      </dgm:t>
    </dgm:pt>
    <dgm:pt modelId="{97538112-C48D-4392-9F56-FD9FEF79C7D8}" type="sibTrans" cxnId="{25197BFB-224B-4319-8C98-D23706E9EF5D}">
      <dgm:prSet/>
      <dgm:spPr/>
      <dgm:t>
        <a:bodyPr/>
        <a:lstStyle/>
        <a:p>
          <a:endParaRPr lang="de-DE"/>
        </a:p>
      </dgm:t>
    </dgm:pt>
    <dgm:pt modelId="{28073C46-4852-470A-9829-23F380C01610}">
      <dgm:prSet phldrT="[Text]" custT="1"/>
      <dgm:spPr/>
      <dgm:t>
        <a:bodyPr/>
        <a:lstStyle/>
        <a:p>
          <a:r>
            <a:rPr lang="de-DE" sz="2800" b="1" dirty="0">
              <a:solidFill>
                <a:schemeClr val="tx1"/>
              </a:solidFill>
            </a:rPr>
            <a:t>Stufe 2</a:t>
          </a:r>
        </a:p>
        <a:p>
          <a:r>
            <a:rPr lang="de-DE" sz="2800" dirty="0">
              <a:solidFill>
                <a:srgbClr val="FF0000"/>
              </a:solidFill>
            </a:rPr>
            <a:t>Nicht-Opiat +</a:t>
          </a:r>
        </a:p>
        <a:p>
          <a:r>
            <a:rPr lang="de-DE" sz="2800" dirty="0">
              <a:solidFill>
                <a:srgbClr val="FF0000"/>
              </a:solidFill>
            </a:rPr>
            <a:t>Schwaches Opiat</a:t>
          </a:r>
        </a:p>
      </dgm:t>
    </dgm:pt>
    <dgm:pt modelId="{BAA0801C-92A6-44D9-9120-5DEE136686CE}" type="parTrans" cxnId="{41FEDCB5-3D55-4C06-BB96-EC8DE906F545}">
      <dgm:prSet/>
      <dgm:spPr/>
      <dgm:t>
        <a:bodyPr/>
        <a:lstStyle/>
        <a:p>
          <a:endParaRPr lang="de-DE"/>
        </a:p>
      </dgm:t>
    </dgm:pt>
    <dgm:pt modelId="{E577FE1B-62AD-4D98-A7D5-915E7AAC57ED}" type="sibTrans" cxnId="{41FEDCB5-3D55-4C06-BB96-EC8DE906F545}">
      <dgm:prSet/>
      <dgm:spPr/>
      <dgm:t>
        <a:bodyPr/>
        <a:lstStyle/>
        <a:p>
          <a:endParaRPr lang="de-DE"/>
        </a:p>
      </dgm:t>
    </dgm:pt>
    <dgm:pt modelId="{F213CC3F-F54A-4579-9532-1EF307AE5695}">
      <dgm:prSet phldrT="[Text]" custT="1"/>
      <dgm:spPr/>
      <dgm:t>
        <a:bodyPr/>
        <a:lstStyle/>
        <a:p>
          <a:r>
            <a:rPr lang="de-DE" sz="3200" dirty="0">
              <a:solidFill>
                <a:schemeClr val="accent2">
                  <a:lumMod val="10000"/>
                </a:schemeClr>
              </a:solidFill>
            </a:rPr>
            <a:t>Tramadol</a:t>
          </a:r>
        </a:p>
      </dgm:t>
    </dgm:pt>
    <dgm:pt modelId="{44CB44D5-6354-499E-8815-5135D66A7B35}" type="parTrans" cxnId="{BB00FAF1-E26A-495F-8CFC-FCAE2A534C14}">
      <dgm:prSet/>
      <dgm:spPr/>
      <dgm:t>
        <a:bodyPr/>
        <a:lstStyle/>
        <a:p>
          <a:endParaRPr lang="de-DE"/>
        </a:p>
      </dgm:t>
    </dgm:pt>
    <dgm:pt modelId="{ECB1F20B-8E70-4A8D-BD54-CF4B9C7EB1CA}" type="sibTrans" cxnId="{BB00FAF1-E26A-495F-8CFC-FCAE2A534C14}">
      <dgm:prSet/>
      <dgm:spPr/>
      <dgm:t>
        <a:bodyPr/>
        <a:lstStyle/>
        <a:p>
          <a:endParaRPr lang="de-DE"/>
        </a:p>
      </dgm:t>
    </dgm:pt>
    <dgm:pt modelId="{135C256E-D2B0-4261-AC2E-EADFB61141B2}">
      <dgm:prSet phldrT="[Text]" custT="1"/>
      <dgm:spPr/>
      <dgm:t>
        <a:bodyPr/>
        <a:lstStyle/>
        <a:p>
          <a:r>
            <a:rPr lang="de-DE" sz="2800" b="1" dirty="0">
              <a:solidFill>
                <a:schemeClr val="tx1"/>
              </a:solidFill>
            </a:rPr>
            <a:t>Stufe 3</a:t>
          </a:r>
        </a:p>
        <a:p>
          <a:r>
            <a:rPr lang="de-DE" sz="2800" dirty="0">
              <a:solidFill>
                <a:srgbClr val="FF0000"/>
              </a:solidFill>
            </a:rPr>
            <a:t>Nicht-Opiat +</a:t>
          </a:r>
        </a:p>
        <a:p>
          <a:r>
            <a:rPr lang="de-DE" sz="2800" dirty="0">
              <a:solidFill>
                <a:srgbClr val="FF0000"/>
              </a:solidFill>
            </a:rPr>
            <a:t>starkes Opiat</a:t>
          </a:r>
        </a:p>
      </dgm:t>
    </dgm:pt>
    <dgm:pt modelId="{2B64E668-A648-4AAB-B0CF-404FACAE5ECA}" type="parTrans" cxnId="{EDBBBB87-60E6-4311-960B-DC95C23FE94A}">
      <dgm:prSet/>
      <dgm:spPr/>
      <dgm:t>
        <a:bodyPr/>
        <a:lstStyle/>
        <a:p>
          <a:endParaRPr lang="de-DE"/>
        </a:p>
      </dgm:t>
    </dgm:pt>
    <dgm:pt modelId="{B38533D4-F2BB-4ED2-899C-7A8AD257092E}" type="sibTrans" cxnId="{EDBBBB87-60E6-4311-960B-DC95C23FE94A}">
      <dgm:prSet/>
      <dgm:spPr/>
      <dgm:t>
        <a:bodyPr/>
        <a:lstStyle/>
        <a:p>
          <a:endParaRPr lang="de-DE"/>
        </a:p>
      </dgm:t>
    </dgm:pt>
    <dgm:pt modelId="{E51596AB-0B9B-4A3D-8BE6-24751AB62E53}">
      <dgm:prSet phldrT="[Text]" custT="1"/>
      <dgm:spPr/>
      <dgm:t>
        <a:bodyPr/>
        <a:lstStyle/>
        <a:p>
          <a:r>
            <a:rPr lang="de-DE" sz="3200" dirty="0">
              <a:solidFill>
                <a:schemeClr val="accent2">
                  <a:lumMod val="10000"/>
                </a:schemeClr>
              </a:solidFill>
            </a:rPr>
            <a:t>Morphin</a:t>
          </a:r>
        </a:p>
      </dgm:t>
    </dgm:pt>
    <dgm:pt modelId="{8D9D9D69-5C66-481A-903A-D921C05161A2}" type="parTrans" cxnId="{136E6F90-3E2E-48F8-B8E0-87ABFBC6705C}">
      <dgm:prSet/>
      <dgm:spPr/>
      <dgm:t>
        <a:bodyPr/>
        <a:lstStyle/>
        <a:p>
          <a:endParaRPr lang="de-DE"/>
        </a:p>
      </dgm:t>
    </dgm:pt>
    <dgm:pt modelId="{074B56DE-E48B-4ED1-949A-BC9010E60880}" type="sibTrans" cxnId="{136E6F90-3E2E-48F8-B8E0-87ABFBC6705C}">
      <dgm:prSet/>
      <dgm:spPr/>
      <dgm:t>
        <a:bodyPr/>
        <a:lstStyle/>
        <a:p>
          <a:endParaRPr lang="de-DE"/>
        </a:p>
      </dgm:t>
    </dgm:pt>
    <dgm:pt modelId="{F5E7FD51-3E39-46F8-8AEE-E182B0426EF0}">
      <dgm:prSet phldrT="[Text]" custT="1"/>
      <dgm:spPr/>
      <dgm:t>
        <a:bodyPr/>
        <a:lstStyle/>
        <a:p>
          <a:r>
            <a:rPr lang="de-DE" sz="2400" dirty="0" err="1">
              <a:solidFill>
                <a:schemeClr val="accent2">
                  <a:lumMod val="10000"/>
                </a:schemeClr>
              </a:solidFill>
            </a:rPr>
            <a:t>Novalgin</a:t>
          </a:r>
          <a:endParaRPr lang="de-DE" sz="2400" dirty="0">
            <a:solidFill>
              <a:schemeClr val="accent2">
                <a:lumMod val="10000"/>
              </a:schemeClr>
            </a:solidFill>
          </a:endParaRPr>
        </a:p>
      </dgm:t>
    </dgm:pt>
    <dgm:pt modelId="{55038249-E310-4A15-A024-50C7FEBA649C}" type="parTrans" cxnId="{F5A508BE-A3D0-46EE-B410-A1840412DC40}">
      <dgm:prSet/>
      <dgm:spPr/>
      <dgm:t>
        <a:bodyPr/>
        <a:lstStyle/>
        <a:p>
          <a:endParaRPr lang="de-DE"/>
        </a:p>
      </dgm:t>
    </dgm:pt>
    <dgm:pt modelId="{EFED9881-4B8A-4CA9-BFE6-4F14C589FC1B}" type="sibTrans" cxnId="{F5A508BE-A3D0-46EE-B410-A1840412DC40}">
      <dgm:prSet/>
      <dgm:spPr/>
      <dgm:t>
        <a:bodyPr/>
        <a:lstStyle/>
        <a:p>
          <a:endParaRPr lang="de-DE"/>
        </a:p>
      </dgm:t>
    </dgm:pt>
    <dgm:pt modelId="{89A1B93D-C969-4821-9747-CDFE3094BB85}">
      <dgm:prSet phldrT="[Text]" custT="1"/>
      <dgm:spPr/>
      <dgm:t>
        <a:bodyPr/>
        <a:lstStyle/>
        <a:p>
          <a:r>
            <a:rPr lang="de-DE" sz="2400" dirty="0">
              <a:solidFill>
                <a:schemeClr val="accent2">
                  <a:lumMod val="10000"/>
                </a:schemeClr>
              </a:solidFill>
            </a:rPr>
            <a:t>Paracetamol</a:t>
          </a:r>
        </a:p>
      </dgm:t>
    </dgm:pt>
    <dgm:pt modelId="{CA87A466-FF6B-48F8-9722-35D3B49675A4}" type="parTrans" cxnId="{0CB569CD-7B55-408C-AB83-99BCDD65B988}">
      <dgm:prSet/>
      <dgm:spPr/>
      <dgm:t>
        <a:bodyPr/>
        <a:lstStyle/>
        <a:p>
          <a:endParaRPr lang="de-DE"/>
        </a:p>
      </dgm:t>
    </dgm:pt>
    <dgm:pt modelId="{88B1816B-4435-48B0-9592-F387427C5A60}" type="sibTrans" cxnId="{0CB569CD-7B55-408C-AB83-99BCDD65B988}">
      <dgm:prSet/>
      <dgm:spPr/>
      <dgm:t>
        <a:bodyPr/>
        <a:lstStyle/>
        <a:p>
          <a:endParaRPr lang="de-DE"/>
        </a:p>
      </dgm:t>
    </dgm:pt>
    <dgm:pt modelId="{D8CCB9FF-9F54-4B7C-9104-077D91CA2FA0}">
      <dgm:prSet phldrT="[Text]" custT="1"/>
      <dgm:spPr/>
      <dgm:t>
        <a:bodyPr/>
        <a:lstStyle/>
        <a:p>
          <a:r>
            <a:rPr lang="de-DE" sz="3200" dirty="0">
              <a:solidFill>
                <a:schemeClr val="accent2">
                  <a:lumMod val="10000"/>
                </a:schemeClr>
              </a:solidFill>
            </a:rPr>
            <a:t>Tilidin</a:t>
          </a:r>
        </a:p>
      </dgm:t>
    </dgm:pt>
    <dgm:pt modelId="{899E66B4-61D3-4547-9465-0A3C754F7D2A}" type="parTrans" cxnId="{5E7A5FB2-6238-4194-898A-8014E0CE7171}">
      <dgm:prSet/>
      <dgm:spPr/>
      <dgm:t>
        <a:bodyPr/>
        <a:lstStyle/>
        <a:p>
          <a:endParaRPr lang="de-DE"/>
        </a:p>
      </dgm:t>
    </dgm:pt>
    <dgm:pt modelId="{CFB59467-5673-4A01-98DA-B2E3C5FBF2DC}" type="sibTrans" cxnId="{5E7A5FB2-6238-4194-898A-8014E0CE7171}">
      <dgm:prSet/>
      <dgm:spPr/>
      <dgm:t>
        <a:bodyPr/>
        <a:lstStyle/>
        <a:p>
          <a:endParaRPr lang="de-DE"/>
        </a:p>
      </dgm:t>
    </dgm:pt>
    <dgm:pt modelId="{2E86A731-4816-472F-A563-DF4AFDC5401D}">
      <dgm:prSet phldrT="[Text]" custT="1"/>
      <dgm:spPr/>
      <dgm:t>
        <a:bodyPr/>
        <a:lstStyle/>
        <a:p>
          <a:endParaRPr lang="de-DE" sz="3600" dirty="0"/>
        </a:p>
      </dgm:t>
    </dgm:pt>
    <dgm:pt modelId="{4A1848C8-E0CD-4F68-840A-8639B4FAF25C}" type="parTrans" cxnId="{E3385F99-F7BE-42DB-9FAC-446FEFBEB62C}">
      <dgm:prSet/>
      <dgm:spPr/>
      <dgm:t>
        <a:bodyPr/>
        <a:lstStyle/>
        <a:p>
          <a:endParaRPr lang="de-DE"/>
        </a:p>
      </dgm:t>
    </dgm:pt>
    <dgm:pt modelId="{01B755BC-9296-439C-BD80-3978EDF46FBE}" type="sibTrans" cxnId="{E3385F99-F7BE-42DB-9FAC-446FEFBEB62C}">
      <dgm:prSet/>
      <dgm:spPr/>
      <dgm:t>
        <a:bodyPr/>
        <a:lstStyle/>
        <a:p>
          <a:endParaRPr lang="de-DE"/>
        </a:p>
      </dgm:t>
    </dgm:pt>
    <dgm:pt modelId="{906F8C8E-FA4B-4B60-8CFF-6ECDC7EF6287}">
      <dgm:prSet phldrT="[Text]" custT="1"/>
      <dgm:spPr/>
      <dgm:t>
        <a:bodyPr/>
        <a:lstStyle/>
        <a:p>
          <a:r>
            <a:rPr lang="de-DE" sz="3200" dirty="0" err="1">
              <a:solidFill>
                <a:schemeClr val="accent2">
                  <a:lumMod val="10000"/>
                </a:schemeClr>
              </a:solidFill>
            </a:rPr>
            <a:t>Oxycodon</a:t>
          </a:r>
          <a:endParaRPr lang="de-DE" sz="3200" dirty="0">
            <a:solidFill>
              <a:schemeClr val="accent2">
                <a:lumMod val="10000"/>
              </a:schemeClr>
            </a:solidFill>
          </a:endParaRPr>
        </a:p>
      </dgm:t>
    </dgm:pt>
    <dgm:pt modelId="{D6E37669-D2A6-41CD-8F2F-9D13B44D3F56}" type="parTrans" cxnId="{2DA74259-AE1D-4A54-A9FB-961B1F8D0DA6}">
      <dgm:prSet/>
      <dgm:spPr/>
      <dgm:t>
        <a:bodyPr/>
        <a:lstStyle/>
        <a:p>
          <a:endParaRPr lang="de-DE"/>
        </a:p>
      </dgm:t>
    </dgm:pt>
    <dgm:pt modelId="{BE3A9627-D1EF-4221-9EDE-865C3865F9F1}" type="sibTrans" cxnId="{2DA74259-AE1D-4A54-A9FB-961B1F8D0DA6}">
      <dgm:prSet/>
      <dgm:spPr/>
      <dgm:t>
        <a:bodyPr/>
        <a:lstStyle/>
        <a:p>
          <a:endParaRPr lang="de-DE"/>
        </a:p>
      </dgm:t>
    </dgm:pt>
    <dgm:pt modelId="{8593967B-2C19-410F-BB93-22ED1FDDC2FA}">
      <dgm:prSet phldrT="[Text]" custT="1"/>
      <dgm:spPr/>
      <dgm:t>
        <a:bodyPr/>
        <a:lstStyle/>
        <a:p>
          <a:r>
            <a:rPr lang="de-DE" sz="3200" dirty="0" err="1">
              <a:solidFill>
                <a:schemeClr val="accent2">
                  <a:lumMod val="10000"/>
                </a:schemeClr>
              </a:solidFill>
            </a:rPr>
            <a:t>Fentanyl</a:t>
          </a:r>
          <a:endParaRPr lang="de-DE" sz="3200" dirty="0">
            <a:solidFill>
              <a:schemeClr val="accent2">
                <a:lumMod val="10000"/>
              </a:schemeClr>
            </a:solidFill>
          </a:endParaRPr>
        </a:p>
      </dgm:t>
    </dgm:pt>
    <dgm:pt modelId="{83F447AB-7617-4CD1-B383-B247FF279644}" type="parTrans" cxnId="{9C20F42F-E680-4BA3-BF31-A1988A797ABB}">
      <dgm:prSet/>
      <dgm:spPr/>
      <dgm:t>
        <a:bodyPr/>
        <a:lstStyle/>
        <a:p>
          <a:endParaRPr lang="de-DE"/>
        </a:p>
      </dgm:t>
    </dgm:pt>
    <dgm:pt modelId="{6A6A0DF9-E2A1-46E7-A3B4-B557A2CE9DB8}" type="sibTrans" cxnId="{9C20F42F-E680-4BA3-BF31-A1988A797ABB}">
      <dgm:prSet/>
      <dgm:spPr/>
      <dgm:t>
        <a:bodyPr/>
        <a:lstStyle/>
        <a:p>
          <a:endParaRPr lang="de-DE"/>
        </a:p>
      </dgm:t>
    </dgm:pt>
    <dgm:pt modelId="{AD28C13C-4472-4F05-8F56-414FFB9A8557}" type="pres">
      <dgm:prSet presAssocID="{20F73D7E-E9EC-4FF5-BB3F-77E1FBD198DF}" presName="Name0" presStyleCnt="0">
        <dgm:presLayoutVars>
          <dgm:dir/>
          <dgm:animLvl val="lvl"/>
          <dgm:resizeHandles val="exact"/>
        </dgm:presLayoutVars>
      </dgm:prSet>
      <dgm:spPr/>
    </dgm:pt>
    <dgm:pt modelId="{3519FB5E-C9AE-4C4E-8BAF-08EAC14582A9}" type="pres">
      <dgm:prSet presAssocID="{B56F2F7D-F513-44A4-9E96-65FF6FFB8F3D}" presName="composite" presStyleCnt="0"/>
      <dgm:spPr/>
    </dgm:pt>
    <dgm:pt modelId="{75D02E2B-CBF1-44FF-951F-4A1C460E06CC}" type="pres">
      <dgm:prSet presAssocID="{B56F2F7D-F513-44A4-9E96-65FF6FFB8F3D}" presName="parTx" presStyleLbl="alignNode1" presStyleIdx="0" presStyleCnt="3" custLinFactNeighborX="-2004" custLinFactNeighborY="-2592">
        <dgm:presLayoutVars>
          <dgm:chMax val="0"/>
          <dgm:chPref val="0"/>
          <dgm:bulletEnabled val="1"/>
        </dgm:presLayoutVars>
      </dgm:prSet>
      <dgm:spPr/>
    </dgm:pt>
    <dgm:pt modelId="{37AF4FC2-8F13-4C68-82D3-7DE9FFC1ED4A}" type="pres">
      <dgm:prSet presAssocID="{B56F2F7D-F513-44A4-9E96-65FF6FFB8F3D}" presName="desTx" presStyleLbl="alignAccFollowNode1" presStyleIdx="0" presStyleCnt="3">
        <dgm:presLayoutVars>
          <dgm:bulletEnabled val="1"/>
        </dgm:presLayoutVars>
      </dgm:prSet>
      <dgm:spPr/>
    </dgm:pt>
    <dgm:pt modelId="{7E01FFCD-182B-48E4-A04D-7C7E5201BA51}" type="pres">
      <dgm:prSet presAssocID="{E706D4BF-3FC0-40D0-A09F-B293809CA16D}" presName="space" presStyleCnt="0"/>
      <dgm:spPr/>
    </dgm:pt>
    <dgm:pt modelId="{165EDD00-B323-4C3F-A0A9-04541DD6D02F}" type="pres">
      <dgm:prSet presAssocID="{28073C46-4852-470A-9829-23F380C01610}" presName="composite" presStyleCnt="0"/>
      <dgm:spPr/>
    </dgm:pt>
    <dgm:pt modelId="{B75D4217-18EE-4BD5-B5C1-EC8B8FDAFFC6}" type="pres">
      <dgm:prSet presAssocID="{28073C46-4852-470A-9829-23F380C0161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2D3B08F-27E2-4FAA-B0FE-BA19492CA22D}" type="pres">
      <dgm:prSet presAssocID="{28073C46-4852-470A-9829-23F380C01610}" presName="desTx" presStyleLbl="alignAccFollowNode1" presStyleIdx="1" presStyleCnt="3">
        <dgm:presLayoutVars>
          <dgm:bulletEnabled val="1"/>
        </dgm:presLayoutVars>
      </dgm:prSet>
      <dgm:spPr/>
    </dgm:pt>
    <dgm:pt modelId="{5CFC9B0D-A4A3-4993-B205-575BCF958EA2}" type="pres">
      <dgm:prSet presAssocID="{E577FE1B-62AD-4D98-A7D5-915E7AAC57ED}" presName="space" presStyleCnt="0"/>
      <dgm:spPr/>
    </dgm:pt>
    <dgm:pt modelId="{452B3162-16CA-4E51-846A-27E96EDD6D49}" type="pres">
      <dgm:prSet presAssocID="{135C256E-D2B0-4261-AC2E-EADFB61141B2}" presName="composite" presStyleCnt="0"/>
      <dgm:spPr/>
    </dgm:pt>
    <dgm:pt modelId="{A7D9BF12-B6DA-4497-84AC-3B06B22B7AF4}" type="pres">
      <dgm:prSet presAssocID="{135C256E-D2B0-4261-AC2E-EADFB61141B2}" presName="parTx" presStyleLbl="alignNode1" presStyleIdx="2" presStyleCnt="3" custLinFactNeighborX="277" custLinFactNeighborY="-259">
        <dgm:presLayoutVars>
          <dgm:chMax val="0"/>
          <dgm:chPref val="0"/>
          <dgm:bulletEnabled val="1"/>
        </dgm:presLayoutVars>
      </dgm:prSet>
      <dgm:spPr/>
    </dgm:pt>
    <dgm:pt modelId="{DEA3127C-3841-4151-8563-F90DB12E4D8B}" type="pres">
      <dgm:prSet presAssocID="{135C256E-D2B0-4261-AC2E-EADFB61141B2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49AF915-11D9-4084-915A-7C336BD9F77F}" type="presOf" srcId="{20F73D7E-E9EC-4FF5-BB3F-77E1FBD198DF}" destId="{AD28C13C-4472-4F05-8F56-414FFB9A8557}" srcOrd="0" destOrd="0" presId="urn:microsoft.com/office/officeart/2005/8/layout/hList1"/>
    <dgm:cxn modelId="{E91DFE28-7E91-4484-AD00-D8E0BBBEB897}" type="presOf" srcId="{F5E7FD51-3E39-46F8-8AEE-E182B0426EF0}" destId="{37AF4FC2-8F13-4C68-82D3-7DE9FFC1ED4A}" srcOrd="0" destOrd="1" presId="urn:microsoft.com/office/officeart/2005/8/layout/hList1"/>
    <dgm:cxn modelId="{9C20F42F-E680-4BA3-BF31-A1988A797ABB}" srcId="{135C256E-D2B0-4261-AC2E-EADFB61141B2}" destId="{8593967B-2C19-410F-BB93-22ED1FDDC2FA}" srcOrd="2" destOrd="0" parTransId="{83F447AB-7617-4CD1-B383-B247FF279644}" sibTransId="{6A6A0DF9-E2A1-46E7-A3B4-B557A2CE9DB8}"/>
    <dgm:cxn modelId="{A9BEF934-E3ED-46FF-9631-0A2A255B602B}" type="presOf" srcId="{2E86A731-4816-472F-A563-DF4AFDC5401D}" destId="{DEA3127C-3841-4151-8563-F90DB12E4D8B}" srcOrd="0" destOrd="3" presId="urn:microsoft.com/office/officeart/2005/8/layout/hList1"/>
    <dgm:cxn modelId="{1B8B043A-4838-498D-9137-71FE7223CD87}" type="presOf" srcId="{11E0FCAF-4970-4183-B6B9-96F77DAD5AC7}" destId="{37AF4FC2-8F13-4C68-82D3-7DE9FFC1ED4A}" srcOrd="0" destOrd="0" presId="urn:microsoft.com/office/officeart/2005/8/layout/hList1"/>
    <dgm:cxn modelId="{A12E583B-C6B5-48CD-94A8-56F8E9FEEEE9}" type="presOf" srcId="{28073C46-4852-470A-9829-23F380C01610}" destId="{B75D4217-18EE-4BD5-B5C1-EC8B8FDAFFC6}" srcOrd="0" destOrd="0" presId="urn:microsoft.com/office/officeart/2005/8/layout/hList1"/>
    <dgm:cxn modelId="{77A27C5D-DB7C-49BD-A113-0861CD0DF063}" srcId="{20F73D7E-E9EC-4FF5-BB3F-77E1FBD198DF}" destId="{B56F2F7D-F513-44A4-9E96-65FF6FFB8F3D}" srcOrd="0" destOrd="0" parTransId="{A3E77603-45D7-482C-A071-2864CE68B9C6}" sibTransId="{E706D4BF-3FC0-40D0-A09F-B293809CA16D}"/>
    <dgm:cxn modelId="{F4BBE846-2F0F-4C7A-B2A2-5A7F3E7B0AFE}" type="presOf" srcId="{D8CCB9FF-9F54-4B7C-9104-077D91CA2FA0}" destId="{72D3B08F-27E2-4FAA-B0FE-BA19492CA22D}" srcOrd="0" destOrd="1" presId="urn:microsoft.com/office/officeart/2005/8/layout/hList1"/>
    <dgm:cxn modelId="{B9BF246A-25D3-4EC1-B9D0-47472E7F0CD8}" type="presOf" srcId="{F213CC3F-F54A-4579-9532-1EF307AE5695}" destId="{72D3B08F-27E2-4FAA-B0FE-BA19492CA22D}" srcOrd="0" destOrd="0" presId="urn:microsoft.com/office/officeart/2005/8/layout/hList1"/>
    <dgm:cxn modelId="{2AE9246C-5004-4403-93CB-D73E64DF53A5}" type="presOf" srcId="{E51596AB-0B9B-4A3D-8BE6-24751AB62E53}" destId="{DEA3127C-3841-4151-8563-F90DB12E4D8B}" srcOrd="0" destOrd="0" presId="urn:microsoft.com/office/officeart/2005/8/layout/hList1"/>
    <dgm:cxn modelId="{2DA74259-AE1D-4A54-A9FB-961B1F8D0DA6}" srcId="{135C256E-D2B0-4261-AC2E-EADFB61141B2}" destId="{906F8C8E-FA4B-4B60-8CFF-6ECDC7EF6287}" srcOrd="1" destOrd="0" parTransId="{D6E37669-D2A6-41CD-8F2F-9D13B44D3F56}" sibTransId="{BE3A9627-D1EF-4221-9EDE-865C3865F9F1}"/>
    <dgm:cxn modelId="{EDBBBB87-60E6-4311-960B-DC95C23FE94A}" srcId="{20F73D7E-E9EC-4FF5-BB3F-77E1FBD198DF}" destId="{135C256E-D2B0-4261-AC2E-EADFB61141B2}" srcOrd="2" destOrd="0" parTransId="{2B64E668-A648-4AAB-B0CF-404FACAE5ECA}" sibTransId="{B38533D4-F2BB-4ED2-899C-7A8AD257092E}"/>
    <dgm:cxn modelId="{136E6F90-3E2E-48F8-B8E0-87ABFBC6705C}" srcId="{135C256E-D2B0-4261-AC2E-EADFB61141B2}" destId="{E51596AB-0B9B-4A3D-8BE6-24751AB62E53}" srcOrd="0" destOrd="0" parTransId="{8D9D9D69-5C66-481A-903A-D921C05161A2}" sibTransId="{074B56DE-E48B-4ED1-949A-BC9010E60880}"/>
    <dgm:cxn modelId="{5DCA7291-9DE3-4DDC-887D-78F004096CE6}" type="presOf" srcId="{89A1B93D-C969-4821-9747-CDFE3094BB85}" destId="{37AF4FC2-8F13-4C68-82D3-7DE9FFC1ED4A}" srcOrd="0" destOrd="2" presId="urn:microsoft.com/office/officeart/2005/8/layout/hList1"/>
    <dgm:cxn modelId="{E3385F99-F7BE-42DB-9FAC-446FEFBEB62C}" srcId="{135C256E-D2B0-4261-AC2E-EADFB61141B2}" destId="{2E86A731-4816-472F-A563-DF4AFDC5401D}" srcOrd="3" destOrd="0" parTransId="{4A1848C8-E0CD-4F68-840A-8639B4FAF25C}" sibTransId="{01B755BC-9296-439C-BD80-3978EDF46FBE}"/>
    <dgm:cxn modelId="{AF2621A2-C239-4E07-AAD3-15A4A0193235}" type="presOf" srcId="{135C256E-D2B0-4261-AC2E-EADFB61141B2}" destId="{A7D9BF12-B6DA-4497-84AC-3B06B22B7AF4}" srcOrd="0" destOrd="0" presId="urn:microsoft.com/office/officeart/2005/8/layout/hList1"/>
    <dgm:cxn modelId="{30D9B8A8-AB55-4891-A0E9-9DB21FCB4EAA}" type="presOf" srcId="{B56F2F7D-F513-44A4-9E96-65FF6FFB8F3D}" destId="{75D02E2B-CBF1-44FF-951F-4A1C460E06CC}" srcOrd="0" destOrd="0" presId="urn:microsoft.com/office/officeart/2005/8/layout/hList1"/>
    <dgm:cxn modelId="{5E7A5FB2-6238-4194-898A-8014E0CE7171}" srcId="{28073C46-4852-470A-9829-23F380C01610}" destId="{D8CCB9FF-9F54-4B7C-9104-077D91CA2FA0}" srcOrd="1" destOrd="0" parTransId="{899E66B4-61D3-4547-9465-0A3C754F7D2A}" sibTransId="{CFB59467-5673-4A01-98DA-B2E3C5FBF2DC}"/>
    <dgm:cxn modelId="{41FEDCB5-3D55-4C06-BB96-EC8DE906F545}" srcId="{20F73D7E-E9EC-4FF5-BB3F-77E1FBD198DF}" destId="{28073C46-4852-470A-9829-23F380C01610}" srcOrd="1" destOrd="0" parTransId="{BAA0801C-92A6-44D9-9120-5DEE136686CE}" sibTransId="{E577FE1B-62AD-4D98-A7D5-915E7AAC57ED}"/>
    <dgm:cxn modelId="{F5A508BE-A3D0-46EE-B410-A1840412DC40}" srcId="{B56F2F7D-F513-44A4-9E96-65FF6FFB8F3D}" destId="{F5E7FD51-3E39-46F8-8AEE-E182B0426EF0}" srcOrd="1" destOrd="0" parTransId="{55038249-E310-4A15-A024-50C7FEBA649C}" sibTransId="{EFED9881-4B8A-4CA9-BFE6-4F14C589FC1B}"/>
    <dgm:cxn modelId="{0CB569CD-7B55-408C-AB83-99BCDD65B988}" srcId="{B56F2F7D-F513-44A4-9E96-65FF6FFB8F3D}" destId="{89A1B93D-C969-4821-9747-CDFE3094BB85}" srcOrd="2" destOrd="0" parTransId="{CA87A466-FF6B-48F8-9722-35D3B49675A4}" sibTransId="{88B1816B-4435-48B0-9592-F387427C5A60}"/>
    <dgm:cxn modelId="{BB00FAF1-E26A-495F-8CFC-FCAE2A534C14}" srcId="{28073C46-4852-470A-9829-23F380C01610}" destId="{F213CC3F-F54A-4579-9532-1EF307AE5695}" srcOrd="0" destOrd="0" parTransId="{44CB44D5-6354-499E-8815-5135D66A7B35}" sibTransId="{ECB1F20B-8E70-4A8D-BD54-CF4B9C7EB1CA}"/>
    <dgm:cxn modelId="{25197BFB-224B-4319-8C98-D23706E9EF5D}" srcId="{B56F2F7D-F513-44A4-9E96-65FF6FFB8F3D}" destId="{11E0FCAF-4970-4183-B6B9-96F77DAD5AC7}" srcOrd="0" destOrd="0" parTransId="{C89C3D7D-92AA-428D-9C55-297581EA17E7}" sibTransId="{97538112-C48D-4392-9F56-FD9FEF79C7D8}"/>
    <dgm:cxn modelId="{B20F08FC-02E0-4586-82E3-BD609679A6DB}" type="presOf" srcId="{8593967B-2C19-410F-BB93-22ED1FDDC2FA}" destId="{DEA3127C-3841-4151-8563-F90DB12E4D8B}" srcOrd="0" destOrd="2" presId="urn:microsoft.com/office/officeart/2005/8/layout/hList1"/>
    <dgm:cxn modelId="{3464ADFC-311D-4202-810D-8D6D3CBC7DAD}" type="presOf" srcId="{906F8C8E-FA4B-4B60-8CFF-6ECDC7EF6287}" destId="{DEA3127C-3841-4151-8563-F90DB12E4D8B}" srcOrd="0" destOrd="1" presId="urn:microsoft.com/office/officeart/2005/8/layout/hList1"/>
    <dgm:cxn modelId="{4BFF24DB-495D-4E1F-A290-07ED773F4BDB}" type="presParOf" srcId="{AD28C13C-4472-4F05-8F56-414FFB9A8557}" destId="{3519FB5E-C9AE-4C4E-8BAF-08EAC14582A9}" srcOrd="0" destOrd="0" presId="urn:microsoft.com/office/officeart/2005/8/layout/hList1"/>
    <dgm:cxn modelId="{5A7DE04E-7932-4132-A91E-93569260F511}" type="presParOf" srcId="{3519FB5E-C9AE-4C4E-8BAF-08EAC14582A9}" destId="{75D02E2B-CBF1-44FF-951F-4A1C460E06CC}" srcOrd="0" destOrd="0" presId="urn:microsoft.com/office/officeart/2005/8/layout/hList1"/>
    <dgm:cxn modelId="{90601A18-A832-48A6-A93C-8D8AFE54728D}" type="presParOf" srcId="{3519FB5E-C9AE-4C4E-8BAF-08EAC14582A9}" destId="{37AF4FC2-8F13-4C68-82D3-7DE9FFC1ED4A}" srcOrd="1" destOrd="0" presId="urn:microsoft.com/office/officeart/2005/8/layout/hList1"/>
    <dgm:cxn modelId="{E559B25B-8F96-46D5-B776-8A9D82114C43}" type="presParOf" srcId="{AD28C13C-4472-4F05-8F56-414FFB9A8557}" destId="{7E01FFCD-182B-48E4-A04D-7C7E5201BA51}" srcOrd="1" destOrd="0" presId="urn:microsoft.com/office/officeart/2005/8/layout/hList1"/>
    <dgm:cxn modelId="{71A79028-DF79-45C1-B7C5-BFED60D59086}" type="presParOf" srcId="{AD28C13C-4472-4F05-8F56-414FFB9A8557}" destId="{165EDD00-B323-4C3F-A0A9-04541DD6D02F}" srcOrd="2" destOrd="0" presId="urn:microsoft.com/office/officeart/2005/8/layout/hList1"/>
    <dgm:cxn modelId="{0345DED7-4073-464E-AF0E-C04C4F1E25C9}" type="presParOf" srcId="{165EDD00-B323-4C3F-A0A9-04541DD6D02F}" destId="{B75D4217-18EE-4BD5-B5C1-EC8B8FDAFFC6}" srcOrd="0" destOrd="0" presId="urn:microsoft.com/office/officeart/2005/8/layout/hList1"/>
    <dgm:cxn modelId="{3ED31292-DA8D-4180-A8AC-43BE34A69A7D}" type="presParOf" srcId="{165EDD00-B323-4C3F-A0A9-04541DD6D02F}" destId="{72D3B08F-27E2-4FAA-B0FE-BA19492CA22D}" srcOrd="1" destOrd="0" presId="urn:microsoft.com/office/officeart/2005/8/layout/hList1"/>
    <dgm:cxn modelId="{949B6953-F0AA-4A4C-9763-DE27292C8752}" type="presParOf" srcId="{AD28C13C-4472-4F05-8F56-414FFB9A8557}" destId="{5CFC9B0D-A4A3-4993-B205-575BCF958EA2}" srcOrd="3" destOrd="0" presId="urn:microsoft.com/office/officeart/2005/8/layout/hList1"/>
    <dgm:cxn modelId="{F1336149-EE83-487B-B642-FB4F0141F4B6}" type="presParOf" srcId="{AD28C13C-4472-4F05-8F56-414FFB9A8557}" destId="{452B3162-16CA-4E51-846A-27E96EDD6D49}" srcOrd="4" destOrd="0" presId="urn:microsoft.com/office/officeart/2005/8/layout/hList1"/>
    <dgm:cxn modelId="{C793AA84-8986-4BD0-B4B1-EA477CCACB69}" type="presParOf" srcId="{452B3162-16CA-4E51-846A-27E96EDD6D49}" destId="{A7D9BF12-B6DA-4497-84AC-3B06B22B7AF4}" srcOrd="0" destOrd="0" presId="urn:microsoft.com/office/officeart/2005/8/layout/hList1"/>
    <dgm:cxn modelId="{110B7E82-4AA0-4F75-BEE0-59755E22D9E3}" type="presParOf" srcId="{452B3162-16CA-4E51-846A-27E96EDD6D49}" destId="{DEA3127C-3841-4151-8563-F90DB12E4D8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8826D1-B0B3-423F-BAE6-5AEA25C829F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D8DCCB27-46A5-49B8-8272-2BD7E6164E91}" type="pres">
      <dgm:prSet presAssocID="{5E8826D1-B0B3-423F-BAE6-5AEA25C829F2}" presName="arrowDiagram" presStyleCnt="0">
        <dgm:presLayoutVars>
          <dgm:chMax val="5"/>
          <dgm:dir/>
          <dgm:resizeHandles val="exact"/>
        </dgm:presLayoutVars>
      </dgm:prSet>
      <dgm:spPr/>
    </dgm:pt>
  </dgm:ptLst>
  <dgm:cxnLst>
    <dgm:cxn modelId="{B981844D-3453-4678-A142-B050C4DE237D}" type="presOf" srcId="{5E8826D1-B0B3-423F-BAE6-5AEA25C829F2}" destId="{D8DCCB27-46A5-49B8-8272-2BD7E6164E91}" srcOrd="0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5DED2-5305-43E5-8DBE-29DDC82D8BB9}">
      <dsp:nvSpPr>
        <dsp:cNvPr id="0" name=""/>
        <dsp:cNvSpPr/>
      </dsp:nvSpPr>
      <dsp:spPr>
        <a:xfrm>
          <a:off x="3060751" y="783538"/>
          <a:ext cx="4307204" cy="4307204"/>
        </a:xfrm>
        <a:prstGeom prst="blockArc">
          <a:avLst>
            <a:gd name="adj1" fmla="val 11077980"/>
            <a:gd name="adj2" fmla="val 16281600"/>
            <a:gd name="adj3" fmla="val 4644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41578-A3F3-4EA5-A886-1C45D16D4E2B}">
      <dsp:nvSpPr>
        <dsp:cNvPr id="0" name=""/>
        <dsp:cNvSpPr/>
      </dsp:nvSpPr>
      <dsp:spPr>
        <a:xfrm>
          <a:off x="3066813" y="555203"/>
          <a:ext cx="4307204" cy="4307204"/>
        </a:xfrm>
        <a:prstGeom prst="blockArc">
          <a:avLst>
            <a:gd name="adj1" fmla="val 5330683"/>
            <a:gd name="adj2" fmla="val 10704514"/>
            <a:gd name="adj3" fmla="val 4644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D1424-EEC1-4056-B7BC-72877622CBBC}">
      <dsp:nvSpPr>
        <dsp:cNvPr id="0" name=""/>
        <dsp:cNvSpPr/>
      </dsp:nvSpPr>
      <dsp:spPr>
        <a:xfrm>
          <a:off x="3109226" y="554776"/>
          <a:ext cx="4307204" cy="4307204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1ED76-2912-46EC-AD55-051E97357F43}">
      <dsp:nvSpPr>
        <dsp:cNvPr id="0" name=""/>
        <dsp:cNvSpPr/>
      </dsp:nvSpPr>
      <dsp:spPr>
        <a:xfrm>
          <a:off x="3121763" y="784102"/>
          <a:ext cx="4307204" cy="4307204"/>
        </a:xfrm>
        <a:prstGeom prst="blockArc">
          <a:avLst>
            <a:gd name="adj1" fmla="val 16181884"/>
            <a:gd name="adj2" fmla="val 21224483"/>
            <a:gd name="adj3" fmla="val 4644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DFAA4-9C94-41E3-8450-2DA0E6D41E86}">
      <dsp:nvSpPr>
        <dsp:cNvPr id="0" name=""/>
        <dsp:cNvSpPr/>
      </dsp:nvSpPr>
      <dsp:spPr>
        <a:xfrm>
          <a:off x="4587261" y="2009463"/>
          <a:ext cx="1351134" cy="139783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500" kern="1200" dirty="0">
              <a:solidFill>
                <a:schemeClr val="tx1"/>
              </a:solidFill>
            </a:rPr>
            <a:t>MSE</a:t>
          </a:r>
        </a:p>
      </dsp:txBody>
      <dsp:txXfrm>
        <a:off x="4785130" y="2214170"/>
        <a:ext cx="955396" cy="988416"/>
      </dsp:txXfrm>
    </dsp:sp>
    <dsp:sp modelId="{E0F03313-C860-49EA-A0C3-97F98F30D3B5}">
      <dsp:nvSpPr>
        <dsp:cNvPr id="0" name=""/>
        <dsp:cNvSpPr/>
      </dsp:nvSpPr>
      <dsp:spPr>
        <a:xfrm>
          <a:off x="4182773" y="167678"/>
          <a:ext cx="2163016" cy="133292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</a:rPr>
            <a:t>Biomechanik</a:t>
          </a:r>
        </a:p>
      </dsp:txBody>
      <dsp:txXfrm>
        <a:off x="4499539" y="362880"/>
        <a:ext cx="1529484" cy="942520"/>
      </dsp:txXfrm>
    </dsp:sp>
    <dsp:sp modelId="{371C8439-3553-4E67-85F2-2A8A77DB9D82}">
      <dsp:nvSpPr>
        <dsp:cNvPr id="0" name=""/>
        <dsp:cNvSpPr/>
      </dsp:nvSpPr>
      <dsp:spPr>
        <a:xfrm>
          <a:off x="6304639" y="1800744"/>
          <a:ext cx="2123564" cy="181526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</a:rPr>
            <a:t>Arbeits-organisation</a:t>
          </a:r>
        </a:p>
      </dsp:txBody>
      <dsp:txXfrm>
        <a:off x="6615628" y="2066584"/>
        <a:ext cx="1501586" cy="1283588"/>
      </dsp:txXfrm>
    </dsp:sp>
    <dsp:sp modelId="{9EEB5337-2E23-40A2-AB53-9B17BBCDBC07}">
      <dsp:nvSpPr>
        <dsp:cNvPr id="0" name=""/>
        <dsp:cNvSpPr/>
      </dsp:nvSpPr>
      <dsp:spPr>
        <a:xfrm>
          <a:off x="4033514" y="3961764"/>
          <a:ext cx="2458629" cy="170041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tx1"/>
              </a:solidFill>
            </a:rPr>
            <a:t>Psychosoziale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tx1"/>
              </a:solidFill>
            </a:rPr>
            <a:t>Situation</a:t>
          </a:r>
        </a:p>
      </dsp:txBody>
      <dsp:txXfrm>
        <a:off x="4393572" y="4210784"/>
        <a:ext cx="1738513" cy="1202372"/>
      </dsp:txXfrm>
    </dsp:sp>
    <dsp:sp modelId="{8BFE9AC3-3201-485F-AB5B-06561F7F153D}">
      <dsp:nvSpPr>
        <dsp:cNvPr id="0" name=""/>
        <dsp:cNvSpPr/>
      </dsp:nvSpPr>
      <dsp:spPr>
        <a:xfrm>
          <a:off x="2045795" y="1955167"/>
          <a:ext cx="2143679" cy="162412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</a:rPr>
            <a:t>Individuelle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solidFill>
                <a:schemeClr val="tx1"/>
              </a:solidFill>
            </a:rPr>
            <a:t>Faktoren</a:t>
          </a:r>
        </a:p>
      </dsp:txBody>
      <dsp:txXfrm>
        <a:off x="2359730" y="2193014"/>
        <a:ext cx="1515809" cy="1148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02E2B-CBF1-44FF-951F-4A1C460E06CC}">
      <dsp:nvSpPr>
        <dsp:cNvPr id="0" name=""/>
        <dsp:cNvSpPr/>
      </dsp:nvSpPr>
      <dsp:spPr>
        <a:xfrm>
          <a:off x="0" y="699123"/>
          <a:ext cx="3434248" cy="1373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tx1"/>
              </a:solidFill>
            </a:rPr>
            <a:t>Stufe 1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rgbClr val="FF0000"/>
              </a:solidFill>
            </a:rPr>
            <a:t>Nicht-Opiat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>
              <a:solidFill>
                <a:srgbClr val="FF0000"/>
              </a:solidFill>
            </a:rPr>
            <a:t>NSAR</a:t>
          </a:r>
        </a:p>
      </dsp:txBody>
      <dsp:txXfrm>
        <a:off x="0" y="699123"/>
        <a:ext cx="3434248" cy="1373699"/>
      </dsp:txXfrm>
    </dsp:sp>
    <dsp:sp modelId="{37AF4FC2-8F13-4C68-82D3-7DE9FFC1ED4A}">
      <dsp:nvSpPr>
        <dsp:cNvPr id="0" name=""/>
        <dsp:cNvSpPr/>
      </dsp:nvSpPr>
      <dsp:spPr>
        <a:xfrm>
          <a:off x="3522" y="2108429"/>
          <a:ext cx="3434248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>
              <a:solidFill>
                <a:schemeClr val="accent2">
                  <a:lumMod val="10000"/>
                </a:schemeClr>
              </a:solidFill>
            </a:rPr>
            <a:t>Ibuprofen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 err="1">
              <a:solidFill>
                <a:schemeClr val="accent2">
                  <a:lumMod val="10000"/>
                </a:schemeClr>
              </a:solidFill>
            </a:rPr>
            <a:t>Novalgin</a:t>
          </a:r>
          <a:endParaRPr lang="de-DE" sz="2400" kern="1200" dirty="0">
            <a:solidFill>
              <a:schemeClr val="accent2">
                <a:lumMod val="1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>
              <a:solidFill>
                <a:schemeClr val="accent2">
                  <a:lumMod val="10000"/>
                </a:schemeClr>
              </a:solidFill>
            </a:rPr>
            <a:t>Paracetamol</a:t>
          </a:r>
        </a:p>
      </dsp:txBody>
      <dsp:txXfrm>
        <a:off x="3522" y="2108429"/>
        <a:ext cx="3434248" cy="2810880"/>
      </dsp:txXfrm>
    </dsp:sp>
    <dsp:sp modelId="{B75D4217-18EE-4BD5-B5C1-EC8B8FDAFFC6}">
      <dsp:nvSpPr>
        <dsp:cNvPr id="0" name=""/>
        <dsp:cNvSpPr/>
      </dsp:nvSpPr>
      <dsp:spPr>
        <a:xfrm>
          <a:off x="3918565" y="734730"/>
          <a:ext cx="3434248" cy="1373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tx1"/>
              </a:solidFill>
            </a:rPr>
            <a:t>Stufe 2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rgbClr val="FF0000"/>
              </a:solidFill>
            </a:rPr>
            <a:t>Nicht-Opiat +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rgbClr val="FF0000"/>
              </a:solidFill>
            </a:rPr>
            <a:t>Schwaches Opiat</a:t>
          </a:r>
        </a:p>
      </dsp:txBody>
      <dsp:txXfrm>
        <a:off x="3918565" y="734730"/>
        <a:ext cx="3434248" cy="1373699"/>
      </dsp:txXfrm>
    </dsp:sp>
    <dsp:sp modelId="{72D3B08F-27E2-4FAA-B0FE-BA19492CA22D}">
      <dsp:nvSpPr>
        <dsp:cNvPr id="0" name=""/>
        <dsp:cNvSpPr/>
      </dsp:nvSpPr>
      <dsp:spPr>
        <a:xfrm>
          <a:off x="3918565" y="2108429"/>
          <a:ext cx="3434248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3200" kern="1200" dirty="0">
              <a:solidFill>
                <a:schemeClr val="accent2">
                  <a:lumMod val="10000"/>
                </a:schemeClr>
              </a:solidFill>
            </a:rPr>
            <a:t>Tramadol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3200" kern="1200" dirty="0">
              <a:solidFill>
                <a:schemeClr val="accent2">
                  <a:lumMod val="10000"/>
                </a:schemeClr>
              </a:solidFill>
            </a:rPr>
            <a:t>Tilidin</a:t>
          </a:r>
        </a:p>
      </dsp:txBody>
      <dsp:txXfrm>
        <a:off x="3918565" y="2108429"/>
        <a:ext cx="3434248" cy="2810880"/>
      </dsp:txXfrm>
    </dsp:sp>
    <dsp:sp modelId="{A7D9BF12-B6DA-4497-84AC-3B06B22B7AF4}">
      <dsp:nvSpPr>
        <dsp:cNvPr id="0" name=""/>
        <dsp:cNvSpPr/>
      </dsp:nvSpPr>
      <dsp:spPr>
        <a:xfrm>
          <a:off x="7837131" y="731172"/>
          <a:ext cx="3434248" cy="1373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>
              <a:solidFill>
                <a:schemeClr val="tx1"/>
              </a:solidFill>
            </a:rPr>
            <a:t>Stufe 3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rgbClr val="FF0000"/>
              </a:solidFill>
            </a:rPr>
            <a:t>Nicht-Opiat +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>
              <a:solidFill>
                <a:srgbClr val="FF0000"/>
              </a:solidFill>
            </a:rPr>
            <a:t>starkes Opiat</a:t>
          </a:r>
        </a:p>
      </dsp:txBody>
      <dsp:txXfrm>
        <a:off x="7837131" y="731172"/>
        <a:ext cx="3434248" cy="1373699"/>
      </dsp:txXfrm>
    </dsp:sp>
    <dsp:sp modelId="{DEA3127C-3841-4151-8563-F90DB12E4D8B}">
      <dsp:nvSpPr>
        <dsp:cNvPr id="0" name=""/>
        <dsp:cNvSpPr/>
      </dsp:nvSpPr>
      <dsp:spPr>
        <a:xfrm>
          <a:off x="7833609" y="2108429"/>
          <a:ext cx="3434248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3200" kern="1200" dirty="0">
              <a:solidFill>
                <a:schemeClr val="accent2">
                  <a:lumMod val="10000"/>
                </a:schemeClr>
              </a:solidFill>
            </a:rPr>
            <a:t>Morphin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3200" kern="1200" dirty="0" err="1">
              <a:solidFill>
                <a:schemeClr val="accent2">
                  <a:lumMod val="10000"/>
                </a:schemeClr>
              </a:solidFill>
            </a:rPr>
            <a:t>Oxycodon</a:t>
          </a:r>
          <a:endParaRPr lang="de-DE" sz="3200" kern="1200" dirty="0">
            <a:solidFill>
              <a:schemeClr val="accent2">
                <a:lumMod val="10000"/>
              </a:schemeClr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3200" kern="1200" dirty="0" err="1">
              <a:solidFill>
                <a:schemeClr val="accent2">
                  <a:lumMod val="10000"/>
                </a:schemeClr>
              </a:solidFill>
            </a:rPr>
            <a:t>Fentanyl</a:t>
          </a:r>
          <a:endParaRPr lang="de-DE" sz="3200" kern="1200" dirty="0">
            <a:solidFill>
              <a:schemeClr val="accent2">
                <a:lumMod val="10000"/>
              </a:schemeClr>
            </a:solidFill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3600" kern="1200" dirty="0"/>
        </a:p>
      </dsp:txBody>
      <dsp:txXfrm>
        <a:off x="7833609" y="2108429"/>
        <a:ext cx="3434248" cy="2810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326D-1216-4E61-B031-4BA4E949A9EA}" type="datetimeFigureOut">
              <a:rPr lang="de-DE" smtClean="0"/>
              <a:t>05.02.2026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6954C-4236-4ABD-8128-306499E0CF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279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9.jpeg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5" Type="http://schemas.openxmlformats.org/officeDocument/2006/relationships/image" Target="../media/image11.jpeg"/><Relationship Id="rId4" Type="http://schemas.openxmlformats.org/officeDocument/2006/relationships/image" Target="../media/image1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4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27451814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94278750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81453443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9913404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88698651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423080354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951594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9349129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1168632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1752140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27049410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8585751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3429401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1065138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65647500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9667146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0617870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27278978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3177198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308035283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3592085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3931591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72716170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834197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66305174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412061834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0373308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232811634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281927248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170686518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vitrea-health.com</a:t>
            </a:r>
            <a:endParaRPr lang="en-US" sz="1600" dirty="0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Hier gibt es die Möglichkeit den Verfasser und den Präsentator mit Bild und Kontaktdaten zu beschreiben.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257721703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351378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/>
              <a:t>05.02.2026</a:t>
            </a:fld>
            <a:endParaRPr lang="de-DE"/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63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58906011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10074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160589029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274238410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36773778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73462887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5878876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3" imgW="348" imgH="343" progId="TCLayout.ActiveDocument.1">
                  <p:embed/>
                </p:oleObj>
              </mc:Choice>
              <mc:Fallback>
                <p:oleObj name="think-cell Folie" r:id="rId4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5A461680-8B71-4CAE-8579-6D15897A2512}" type="datetime1">
              <a:rPr lang="de-DE" smtClean="0"/>
              <a:t>05.02.2026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395953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Selbstmanagement chronischer Schmerzen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/>
              <a:t>Christian Gerum, Chefarzt Orthopädie</a:t>
            </a:r>
            <a:r>
              <a:rPr lang="de-DE"/>
              <a:t>/Unfallchirurgie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Selbstmanagement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175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000" b="1" u="sng" dirty="0"/>
              <a:t>Vielfältige Ursachen für MSE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24113" y="1844824"/>
            <a:ext cx="6768752" cy="28083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Vorangegangene Episode von Rückenschmerzen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Fitness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Risikofaktoren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Komorbiditäten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838200" y="2069481"/>
            <a:ext cx="2121524" cy="1810187"/>
            <a:chOff x="1368149" y="1584176"/>
            <a:chExt cx="1735330" cy="1314742"/>
          </a:xfrm>
        </p:grpSpPr>
        <p:sp>
          <p:nvSpPr>
            <p:cNvPr id="14" name="Ellipse 13"/>
            <p:cNvSpPr/>
            <p:nvPr/>
          </p:nvSpPr>
          <p:spPr>
            <a:xfrm>
              <a:off x="1368149" y="1584176"/>
              <a:ext cx="1735330" cy="131474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Ellipse 4"/>
            <p:cNvSpPr/>
            <p:nvPr/>
          </p:nvSpPr>
          <p:spPr>
            <a:xfrm>
              <a:off x="1622282" y="1776716"/>
              <a:ext cx="1227064" cy="9296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kern="1200" dirty="0"/>
                <a:t>Individuelle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kern="1200" dirty="0"/>
                <a:t>Faktoren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762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000" b="1" u="sng" dirty="0"/>
              <a:t>Vielfältige Ursachen für MSE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56116" y="1844824"/>
            <a:ext cx="4144140" cy="36831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Depressivität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Angst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Stressempfinden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Bewältigungsstrategien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Familiäre Konflikte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b="1" dirty="0"/>
          </a:p>
        </p:txBody>
      </p:sp>
      <p:sp>
        <p:nvSpPr>
          <p:cNvPr id="4" name="Ellipse 3"/>
          <p:cNvSpPr/>
          <p:nvPr/>
        </p:nvSpPr>
        <p:spPr bwMode="auto">
          <a:xfrm>
            <a:off x="1031967" y="1934936"/>
            <a:ext cx="2062298" cy="1644287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MS PGothic" pitchFamily="34" charset="-128"/>
              </a:rPr>
              <a:t>Psychosoziale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dirty="0">
                <a:solidFill>
                  <a:schemeClr val="bg1"/>
                </a:solidFill>
                <a:ea typeface="MS PGothic" pitchFamily="34" charset="-128"/>
              </a:rPr>
              <a:t>Situation</a:t>
            </a:r>
            <a:endParaRPr kumimoji="0" lang="de-DE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70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000" b="1" u="sng" dirty="0"/>
              <a:t>Vielfältige Ursachen für MSE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194666" y="1802958"/>
            <a:ext cx="6768752" cy="27781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Arbeitsdichte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Kontrollmöglichkeiten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Tätigkeitsspielraum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Persönliche Weiterentwicklung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Unterstützung durch Kollegen/Vorgesetzte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Qualität der Arbeitsbeziehungen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600" b="1" dirty="0"/>
          </a:p>
          <a:p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838200" y="1857008"/>
            <a:ext cx="2096687" cy="2140225"/>
            <a:chOff x="4876043" y="1459141"/>
            <a:chExt cx="1602534" cy="1469478"/>
          </a:xfrm>
        </p:grpSpPr>
        <p:sp>
          <p:nvSpPr>
            <p:cNvPr id="12" name="Ellipse 11"/>
            <p:cNvSpPr/>
            <p:nvPr/>
          </p:nvSpPr>
          <p:spPr>
            <a:xfrm>
              <a:off x="4876043" y="1459141"/>
              <a:ext cx="1602534" cy="1469478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6" name="Ellipse 4"/>
            <p:cNvSpPr/>
            <p:nvPr/>
          </p:nvSpPr>
          <p:spPr>
            <a:xfrm>
              <a:off x="5110729" y="1674341"/>
              <a:ext cx="1133162" cy="1039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/>
                <a:t>Arbeits-organisation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070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92696" y="1020417"/>
            <a:ext cx="9144000" cy="3692899"/>
          </a:xfrm>
        </p:spPr>
        <p:txBody>
          <a:bodyPr>
            <a:normAutofit/>
          </a:bodyPr>
          <a:lstStyle/>
          <a:p>
            <a:endParaRPr lang="de-DE" sz="2800" b="1" dirty="0"/>
          </a:p>
          <a:p>
            <a:r>
              <a:rPr lang="de-DE" sz="2800" b="1" dirty="0"/>
              <a:t>Spricht grundsätzlich etwas gegen Bewegung?</a:t>
            </a:r>
          </a:p>
          <a:p>
            <a:endParaRPr lang="de-DE" sz="2800" b="1" dirty="0"/>
          </a:p>
          <a:p>
            <a:r>
              <a:rPr lang="de-DE" sz="2800" b="1" dirty="0"/>
              <a:t>				Nein!</a:t>
            </a:r>
          </a:p>
          <a:p>
            <a:endParaRPr lang="de-DE" sz="2800" b="1" dirty="0"/>
          </a:p>
          <a:p>
            <a:r>
              <a:rPr lang="de-DE" sz="2800" b="1" dirty="0"/>
              <a:t>Was bedeutet Bewegung für Sie?</a:t>
            </a:r>
          </a:p>
          <a:p>
            <a:endParaRPr lang="de-DE" sz="28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05.02.2026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4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800" dirty="0"/>
              <a:t>Was kann Bewegung bedeuten?</a:t>
            </a:r>
          </a:p>
        </p:txBody>
      </p:sp>
      <p:sp>
        <p:nvSpPr>
          <p:cNvPr id="32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454727" y="1938280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Erholung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4206240" y="2718262"/>
            <a:ext cx="2220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Gemeinschaft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2086310" y="3180470"/>
            <a:ext cx="10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Erfolg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783185" y="4114800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Stolz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4015823" y="5388233"/>
            <a:ext cx="121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Freude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7886572" y="2635217"/>
            <a:ext cx="2545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Stressausgleich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9066543" y="4284156"/>
            <a:ext cx="2868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Schmerzlinderung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928553" y="4299466"/>
            <a:ext cx="2802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Schmerzzunahme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6096000" y="1796625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Freiheit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6226074" y="5397931"/>
            <a:ext cx="3397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Erhalt der Gesundheit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1454727" y="533427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Natur</a:t>
            </a:r>
          </a:p>
        </p:txBody>
      </p:sp>
    </p:spTree>
    <p:extLst>
      <p:ext uri="{BB962C8B-B14F-4D97-AF65-F5344CB8AC3E}">
        <p14:creationId xmlns:p14="http://schemas.microsoft.com/office/powerpoint/2010/main" val="185142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800" dirty="0"/>
              <a:t>Was kann Bewegung noch?</a:t>
            </a:r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3782" y="1945178"/>
            <a:ext cx="505939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Beugt vor bei z.B.</a:t>
            </a:r>
          </a:p>
          <a:p>
            <a:endParaRPr lang="de-DE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Diabetes mellitus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Bluthochdruck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Krankheiten des Gefäßsystems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/>
              <a:t>Osteoporose</a:t>
            </a:r>
          </a:p>
        </p:txBody>
      </p:sp>
    </p:spTree>
    <p:extLst>
      <p:ext uri="{BB962C8B-B14F-4D97-AF65-F5344CB8AC3E}">
        <p14:creationId xmlns:p14="http://schemas.microsoft.com/office/powerpoint/2010/main" val="39977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800" dirty="0"/>
              <a:t>Belastung und Leistungsfähigkeit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b="1" dirty="0"/>
              <a:t>Tage mit wenig Schmerzen werden oft zu übermäßiger Aktivität genutzt</a:t>
            </a:r>
          </a:p>
          <a:p>
            <a:endParaRPr lang="de-DE" sz="2400" b="1" dirty="0"/>
          </a:p>
          <a:p>
            <a:r>
              <a:rPr lang="de-DE" sz="2400" b="1" dirty="0"/>
              <a:t>Durch die dadurch bedingte Schmerzverstärkung kommt es wieder zur Schonung</a:t>
            </a:r>
          </a:p>
          <a:p>
            <a:endParaRPr lang="de-DE" sz="2400" b="1" dirty="0"/>
          </a:p>
          <a:p>
            <a:r>
              <a:rPr lang="de-DE" sz="2400" b="1" dirty="0"/>
              <a:t>Daher Entkoppelung zwischen Schmerz und Aktivität und stattdessen regelmäßige gestufte Aktivitätszunahme</a:t>
            </a:r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  <p:sp>
        <p:nvSpPr>
          <p:cNvPr id="3" name="Nach rechts gekrümmter Pfeil 2"/>
          <p:cNvSpPr/>
          <p:nvPr/>
        </p:nvSpPr>
        <p:spPr bwMode="auto">
          <a:xfrm>
            <a:off x="364375" y="2485505"/>
            <a:ext cx="473825" cy="565266"/>
          </a:xfrm>
          <a:prstGeom prst="curvedRightArrow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8" name="Pfeil nach unten 7"/>
          <p:cNvSpPr/>
          <p:nvPr/>
        </p:nvSpPr>
        <p:spPr bwMode="auto">
          <a:xfrm rot="16200000">
            <a:off x="401090" y="4351712"/>
            <a:ext cx="375458" cy="448888"/>
          </a:xfrm>
          <a:prstGeom prst="downArrow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26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929640" y="424766"/>
            <a:ext cx="10515600" cy="448234"/>
          </a:xfrm>
        </p:spPr>
        <p:txBody>
          <a:bodyPr/>
          <a:lstStyle/>
          <a:p>
            <a:pPr algn="ctr"/>
            <a:r>
              <a:rPr lang="de-DE" sz="1800" dirty="0"/>
              <a:t>Belastung und Leistungsfähigkeit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85183" y="5102240"/>
            <a:ext cx="4916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Wiederholte Belastung über der Stressgrenze </a:t>
            </a:r>
          </a:p>
          <a:p>
            <a:r>
              <a:rPr lang="de-DE" dirty="0"/>
              <a:t>kann zu Verlust der</a:t>
            </a:r>
          </a:p>
          <a:p>
            <a:r>
              <a:rPr lang="de-DE" dirty="0"/>
              <a:t>Leistungsfähigkeit führen.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89815" y="5102240"/>
            <a:ext cx="5827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Pausen und Trainingseinheiten unter der Stressgrenze </a:t>
            </a:r>
          </a:p>
          <a:p>
            <a:r>
              <a:rPr lang="de-DE" dirty="0"/>
              <a:t>führen zu einer langsamen Verbesserung der </a:t>
            </a:r>
          </a:p>
          <a:p>
            <a:r>
              <a:rPr lang="de-DE" dirty="0"/>
              <a:t>Leistungsfähigkeit.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439" y="6459529"/>
            <a:ext cx="4115157" cy="323116"/>
          </a:xfrm>
          <a:prstGeom prst="rect">
            <a:avLst/>
          </a:prstGeom>
        </p:spPr>
      </p:pic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886729"/>
              </p:ext>
            </p:extLst>
          </p:nvPr>
        </p:nvGraphicFramePr>
        <p:xfrm>
          <a:off x="578498" y="1616019"/>
          <a:ext cx="4640382" cy="3189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Diagram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517982"/>
              </p:ext>
            </p:extLst>
          </p:nvPr>
        </p:nvGraphicFramePr>
        <p:xfrm>
          <a:off x="5896947" y="1616020"/>
          <a:ext cx="4929673" cy="3189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375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7834"/>
          </a:xfrm>
        </p:spPr>
        <p:txBody>
          <a:bodyPr>
            <a:normAutofit/>
          </a:bodyPr>
          <a:lstStyle/>
          <a:p>
            <a:pPr algn="ctr"/>
            <a:r>
              <a:rPr lang="de-DE" sz="1800" dirty="0"/>
              <a:t>Schmerzmedikamente – Das WHO-Stufenschema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712185"/>
              </p:ext>
            </p:extLst>
          </p:nvPr>
        </p:nvGraphicFramePr>
        <p:xfrm>
          <a:off x="354563" y="822960"/>
          <a:ext cx="11271380" cy="565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</p:spTree>
    <p:extLst>
      <p:ext uri="{BB962C8B-B14F-4D97-AF65-F5344CB8AC3E}">
        <p14:creationId xmlns:p14="http://schemas.microsoft.com/office/powerpoint/2010/main" val="35016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7DE92D-98DA-F723-33E9-0867C1E36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297D5CB0-5F8C-5235-0F8A-8C581F15B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51" y="1466875"/>
            <a:ext cx="11795697" cy="4374087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EE9B65-DC08-EE6F-9AA3-C71432FD3B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05.02.2026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E01F3D-F4AD-8EF3-577E-DB603FFB2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43D3E6-7BEB-4412-27ED-8B61463FD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78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600" b="1" dirty="0"/>
              <a:t>Das Symptom Schmerz – Was ist das eigentlich ?</a:t>
            </a:r>
          </a:p>
        </p:txBody>
      </p:sp>
      <p:sp>
        <p:nvSpPr>
          <p:cNvPr id="20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5" name="Rechteck 4"/>
          <p:cNvSpPr/>
          <p:nvPr/>
        </p:nvSpPr>
        <p:spPr>
          <a:xfrm>
            <a:off x="2449286" y="2114550"/>
            <a:ext cx="81887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/>
              <a:t>Ein </a:t>
            </a:r>
            <a:r>
              <a:rPr lang="de-DE" sz="3200" b="1" dirty="0"/>
              <a:t>unangenehmes Sinnes- und Gefühlserlebnis</a:t>
            </a:r>
            <a:r>
              <a:rPr lang="de-DE" sz="3200" dirty="0"/>
              <a:t>, </a:t>
            </a:r>
          </a:p>
          <a:p>
            <a:r>
              <a:rPr lang="de-DE" sz="3200" dirty="0"/>
              <a:t>das mit aktueller oder potenzieller </a:t>
            </a:r>
            <a:r>
              <a:rPr lang="de-DE" sz="3200" b="1" dirty="0"/>
              <a:t>Gewebeschädigung</a:t>
            </a:r>
            <a:r>
              <a:rPr lang="de-DE" sz="3200" dirty="0"/>
              <a:t> </a:t>
            </a:r>
          </a:p>
          <a:p>
            <a:r>
              <a:rPr lang="de-DE" sz="3200" dirty="0"/>
              <a:t>verknüpft ist oder mit Begriffen einer solchen Schädigung beschrieben wird.</a:t>
            </a:r>
          </a:p>
        </p:txBody>
      </p:sp>
    </p:spTree>
    <p:extLst>
      <p:ext uri="{BB962C8B-B14F-4D97-AF65-F5344CB8AC3E}">
        <p14:creationId xmlns:p14="http://schemas.microsoft.com/office/powerpoint/2010/main" val="13554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929640" y="424766"/>
            <a:ext cx="10515600" cy="448234"/>
          </a:xfrm>
        </p:spPr>
        <p:txBody>
          <a:bodyPr/>
          <a:lstStyle/>
          <a:p>
            <a:pPr algn="ctr"/>
            <a:r>
              <a:rPr lang="de-DE" sz="1800" dirty="0"/>
              <a:t>Die Veränderung</a:t>
            </a:r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4152047308"/>
              </p:ext>
            </p:extLst>
          </p:nvPr>
        </p:nvGraphicFramePr>
        <p:xfrm>
          <a:off x="1263533" y="1313411"/>
          <a:ext cx="9285318" cy="4758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Gestreifter Pfeil nach rechts 11"/>
          <p:cNvSpPr/>
          <p:nvPr/>
        </p:nvSpPr>
        <p:spPr bwMode="auto">
          <a:xfrm rot="20448695">
            <a:off x="1229998" y="2563849"/>
            <a:ext cx="10022918" cy="1640324"/>
          </a:xfrm>
          <a:prstGeom prst="stripedRightArrow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053244" y="5819775"/>
            <a:ext cx="2874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Erfahren: informieren </a:t>
            </a:r>
          </a:p>
          <a:p>
            <a:r>
              <a:rPr lang="de-DE" sz="2000" b="1" dirty="0"/>
              <a:t>und spüren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823006" y="5005533"/>
            <a:ext cx="3264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Erkennen: verstehen und</a:t>
            </a:r>
          </a:p>
          <a:p>
            <a:r>
              <a:rPr lang="de-DE" sz="2000" b="1" dirty="0"/>
              <a:t>wissen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5345218" y="4482891"/>
            <a:ext cx="3304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Entwickeln: ausprobieren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6581633" y="3960249"/>
            <a:ext cx="2791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Bewerten: gut heißen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977207" y="3408610"/>
            <a:ext cx="2677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Ändern: praktizieren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9181223" y="2814758"/>
            <a:ext cx="2946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Festhalten: integrieren</a:t>
            </a:r>
          </a:p>
        </p:txBody>
      </p:sp>
      <p:sp>
        <p:nvSpPr>
          <p:cNvPr id="22" name="Ellipse 21"/>
          <p:cNvSpPr/>
          <p:nvPr/>
        </p:nvSpPr>
        <p:spPr bwMode="auto">
          <a:xfrm>
            <a:off x="2053244" y="4798754"/>
            <a:ext cx="91440" cy="130805"/>
          </a:xfrm>
          <a:prstGeom prst="ellipse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3" name="Ellipse 22"/>
          <p:cNvSpPr/>
          <p:nvPr/>
        </p:nvSpPr>
        <p:spPr bwMode="auto">
          <a:xfrm>
            <a:off x="9052560" y="2344189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7650481" y="2845724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5" name="Ellipse 24"/>
          <p:cNvSpPr/>
          <p:nvPr/>
        </p:nvSpPr>
        <p:spPr bwMode="auto">
          <a:xfrm>
            <a:off x="6217919" y="3308014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6" name="Ellipse 25"/>
          <p:cNvSpPr/>
          <p:nvPr/>
        </p:nvSpPr>
        <p:spPr bwMode="auto">
          <a:xfrm>
            <a:off x="4887377" y="3791756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3581398" y="4224212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8" name="Ellipse 27"/>
          <p:cNvSpPr/>
          <p:nvPr/>
        </p:nvSpPr>
        <p:spPr bwMode="auto">
          <a:xfrm>
            <a:off x="2211320" y="4697377"/>
            <a:ext cx="157941" cy="169089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9310" y="6488425"/>
            <a:ext cx="4115157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929640" y="424766"/>
            <a:ext cx="10515600" cy="448234"/>
          </a:xfrm>
        </p:spPr>
        <p:txBody>
          <a:bodyPr/>
          <a:lstStyle/>
          <a:p>
            <a:pPr algn="ctr"/>
            <a:r>
              <a:rPr lang="de-DE" sz="1800" dirty="0"/>
              <a:t>Mein Leben - Schmerz</a:t>
            </a:r>
          </a:p>
        </p:txBody>
      </p:sp>
      <p:sp>
        <p:nvSpPr>
          <p:cNvPr id="10" name="Ellipse 9"/>
          <p:cNvSpPr/>
          <p:nvPr/>
        </p:nvSpPr>
        <p:spPr bwMode="auto">
          <a:xfrm>
            <a:off x="1095895" y="1978518"/>
            <a:ext cx="2992582" cy="28180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3600" b="1" dirty="0">
                <a:ea typeface="MS PGothic" pitchFamily="34" charset="-128"/>
              </a:rPr>
              <a:t>Mein Leben</a:t>
            </a:r>
            <a:endParaRPr kumimoji="0" lang="de-DE" sz="3600" b="1" i="0" u="none" strike="noStrike" cap="none" normalizeH="0" baseline="0" dirty="0">
              <a:ln>
                <a:noFill/>
              </a:ln>
              <a:effectLst/>
              <a:ea typeface="MS PGothic" pitchFamily="34" charset="-128"/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3157451" y="4081638"/>
            <a:ext cx="1289858" cy="1144177"/>
          </a:xfrm>
          <a:prstGeom prst="ellipse">
            <a:avLst/>
          </a:prstGeom>
          <a:solidFill>
            <a:schemeClr val="accent4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Schmerz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380" y="6454749"/>
            <a:ext cx="4115157" cy="32311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5335875" y="1978518"/>
            <a:ext cx="5657318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Akzeptanz!</a:t>
            </a:r>
          </a:p>
          <a:p>
            <a:endParaRPr lang="de-DE" sz="2000" b="1" dirty="0"/>
          </a:p>
          <a:p>
            <a:r>
              <a:rPr lang="de-DE" sz="2000" b="1" dirty="0"/>
              <a:t>Unterscheiden können, was veränderbar ist </a:t>
            </a:r>
          </a:p>
          <a:p>
            <a:r>
              <a:rPr lang="de-DE" sz="2000" b="1" dirty="0"/>
              <a:t>und was nicht</a:t>
            </a:r>
          </a:p>
          <a:p>
            <a:endParaRPr lang="de-DE" sz="2000" b="1" dirty="0"/>
          </a:p>
          <a:p>
            <a:r>
              <a:rPr lang="de-DE" sz="2000" b="1" dirty="0"/>
              <a:t>Einflussnahme und Spielräume ausschöpfen</a:t>
            </a:r>
          </a:p>
          <a:p>
            <a:endParaRPr lang="de-DE" sz="2000" b="1" dirty="0"/>
          </a:p>
          <a:p>
            <a:r>
              <a:rPr lang="de-DE" sz="2000" b="1" dirty="0"/>
              <a:t>Ein neues „normal“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13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3731" y="391241"/>
            <a:ext cx="10515600" cy="892372"/>
          </a:xfrm>
        </p:spPr>
        <p:txBody>
          <a:bodyPr/>
          <a:lstStyle/>
          <a:p>
            <a:r>
              <a:rPr lang="de-DE" dirty="0"/>
              <a:t>Allgemeiner Hinweis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838200" y="1550504"/>
            <a:ext cx="10515600" cy="3595237"/>
          </a:xfrm>
        </p:spPr>
        <p:txBody>
          <a:bodyPr/>
          <a:lstStyle/>
          <a:p>
            <a:endParaRPr lang="de-DE" dirty="0"/>
          </a:p>
          <a:p>
            <a:r>
              <a:rPr lang="de-DE" sz="1800" dirty="0"/>
              <a:t>Während der Rehabilitation sind an Wochenenden keine Übernachtungen zu Hause zulässig!</a:t>
            </a:r>
          </a:p>
          <a:p>
            <a:endParaRPr lang="de-DE" sz="1800" dirty="0"/>
          </a:p>
          <a:p>
            <a:r>
              <a:rPr lang="de-DE" sz="1800" dirty="0"/>
              <a:t>Zum stationären Aufenthalt gehören auch die Nächte!</a:t>
            </a:r>
          </a:p>
          <a:p>
            <a:endParaRPr lang="de-DE" sz="1800" dirty="0"/>
          </a:p>
          <a:p>
            <a:r>
              <a:rPr lang="de-DE" sz="1800" dirty="0"/>
              <a:t>Lediglich in besonderen/unabsehbaren Fällen ist eine Beurlaubung über Nacht möglich </a:t>
            </a:r>
          </a:p>
          <a:p>
            <a:r>
              <a:rPr lang="de-DE" sz="1800" dirty="0"/>
              <a:t>(z.B. Todesfall)!</a:t>
            </a:r>
          </a:p>
          <a:p>
            <a:endParaRPr lang="de-DE" sz="1800" dirty="0"/>
          </a:p>
          <a:p>
            <a:r>
              <a:rPr lang="de-DE" sz="1800" dirty="0"/>
              <a:t>Hochzeiten, Geburtstage oder sonstige Veranstaltungen wären planbar gewesen und stellen keinen Beurlaubungsgrund dar!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16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05142-6480-C58B-CCC8-33E652F46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987" y="1582315"/>
            <a:ext cx="10515600" cy="892372"/>
          </a:xfrm>
        </p:spPr>
        <p:txBody>
          <a:bodyPr/>
          <a:lstStyle/>
          <a:p>
            <a:r>
              <a:rPr lang="de-DE" dirty="0">
                <a:solidFill>
                  <a:schemeClr val="accent2">
                    <a:lumMod val="10000"/>
                  </a:schemeClr>
                </a:solidFill>
              </a:rPr>
              <a:t>Vielen Dank für Ihre Aufmerksamkeit!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087262-489E-1DC3-918C-75D77E75E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433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5602"/>
          </a:xfrm>
        </p:spPr>
        <p:txBody>
          <a:bodyPr>
            <a:normAutofit/>
          </a:bodyPr>
          <a:lstStyle/>
          <a:p>
            <a:pPr algn="ctr"/>
            <a:r>
              <a:rPr lang="de-DE" sz="1800" dirty="0"/>
              <a:t>Schmerz – Mein Leben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838200" y="1365077"/>
            <a:ext cx="10952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Chronischer Schmerz:</a:t>
            </a:r>
          </a:p>
          <a:p>
            <a:endParaRPr lang="de-DE" sz="2000" b="1" dirty="0"/>
          </a:p>
          <a:p>
            <a:r>
              <a:rPr lang="de-DE" sz="2000" b="1" dirty="0"/>
              <a:t>Selbstständiger Krankheitswert -&gt; Abkopplung von der eigentlichen Ursache</a:t>
            </a:r>
          </a:p>
          <a:p>
            <a:r>
              <a:rPr lang="de-DE" sz="2000" b="1" dirty="0"/>
              <a:t>Meistens keine Warnfunktion mehr „falscher Alarm“</a:t>
            </a:r>
          </a:p>
          <a:p>
            <a:r>
              <a:rPr lang="de-DE" sz="2000" b="1" dirty="0"/>
              <a:t>Organisation des Alltags um den Schmerz herum</a:t>
            </a:r>
          </a:p>
        </p:txBody>
      </p:sp>
      <p:sp>
        <p:nvSpPr>
          <p:cNvPr id="8" name="Ellipse 7"/>
          <p:cNvSpPr/>
          <p:nvPr/>
        </p:nvSpPr>
        <p:spPr bwMode="auto">
          <a:xfrm>
            <a:off x="4106486" y="3400642"/>
            <a:ext cx="2992582" cy="28180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44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Schmerz</a:t>
            </a:r>
          </a:p>
        </p:txBody>
      </p:sp>
      <p:sp>
        <p:nvSpPr>
          <p:cNvPr id="10" name="Ellipse 9"/>
          <p:cNvSpPr/>
          <p:nvPr/>
        </p:nvSpPr>
        <p:spPr bwMode="auto">
          <a:xfrm>
            <a:off x="6316889" y="5217711"/>
            <a:ext cx="1073727" cy="1000946"/>
          </a:xfrm>
          <a:prstGeom prst="ellipse">
            <a:avLst/>
          </a:prstGeom>
          <a:solidFill>
            <a:schemeClr val="accent4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Mein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Leben</a:t>
            </a:r>
          </a:p>
        </p:txBody>
      </p:sp>
    </p:spTree>
    <p:extLst>
      <p:ext uri="{BB962C8B-B14F-4D97-AF65-F5344CB8AC3E}">
        <p14:creationId xmlns:p14="http://schemas.microsoft.com/office/powerpoint/2010/main" val="37155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2772"/>
          </a:xfrm>
        </p:spPr>
        <p:txBody>
          <a:bodyPr>
            <a:normAutofit/>
          </a:bodyPr>
          <a:lstStyle/>
          <a:p>
            <a:pPr algn="ctr"/>
            <a:r>
              <a:rPr lang="de-DE" sz="1800" dirty="0"/>
              <a:t>Umgang mit Schmerz</a:t>
            </a:r>
          </a:p>
        </p:txBody>
      </p:sp>
      <p:sp>
        <p:nvSpPr>
          <p:cNvPr id="7" name="Inhaltsplatzhalter 6"/>
          <p:cNvSpPr txBox="1">
            <a:spLocks noGrp="1"/>
          </p:cNvSpPr>
          <p:nvPr>
            <p:ph idx="1"/>
          </p:nvPr>
        </p:nvSpPr>
        <p:spPr>
          <a:xfrm>
            <a:off x="838200" y="1106299"/>
            <a:ext cx="10063973" cy="53707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de-DE" sz="2400" b="1" dirty="0"/>
              <a:t>Stärke und Zeitpunkt des Auftretens von Schmerzen lassen sich </a:t>
            </a:r>
          </a:p>
          <a:p>
            <a:r>
              <a:rPr lang="de-DE" sz="2400" b="1" dirty="0"/>
              <a:t>  nicht steuern</a:t>
            </a:r>
          </a:p>
          <a:p>
            <a:endParaRPr lang="de-DE" sz="2400" b="1" dirty="0"/>
          </a:p>
          <a:p>
            <a:pPr marL="171450" indent="-171450">
              <a:buFontTx/>
              <a:buChar char="-"/>
            </a:pPr>
            <a:r>
              <a:rPr lang="de-DE" sz="2400" b="1" dirty="0"/>
              <a:t>Enttäuschung darüber, dass der Körper aufgrund des Schmerzes </a:t>
            </a:r>
          </a:p>
          <a:p>
            <a:r>
              <a:rPr lang="de-DE" sz="2400" b="1" dirty="0"/>
              <a:t>  nicht mehr so funktioniert</a:t>
            </a:r>
          </a:p>
          <a:p>
            <a:endParaRPr lang="de-DE" sz="2400" b="1" dirty="0"/>
          </a:p>
          <a:p>
            <a:pPr marL="171450" indent="-171450">
              <a:buFontTx/>
              <a:buChar char="-"/>
            </a:pPr>
            <a:r>
              <a:rPr lang="de-DE" sz="2400" b="1" dirty="0"/>
              <a:t>Vergleich zu früheren, schmerzfreien Zeiten</a:t>
            </a:r>
          </a:p>
          <a:p>
            <a:pPr marL="171450" indent="-171450">
              <a:buFontTx/>
              <a:buChar char="-"/>
            </a:pPr>
            <a:endParaRPr lang="de-DE" sz="2400" b="1" dirty="0"/>
          </a:p>
          <a:p>
            <a:pPr marL="171450" indent="-171450">
              <a:buFontTx/>
              <a:buChar char="-"/>
            </a:pPr>
            <a:r>
              <a:rPr lang="de-DE" sz="2400" b="1" dirty="0"/>
              <a:t>Trotz umfangreicher Untersuchungen bleibt oft eine Unsicherheit, </a:t>
            </a:r>
          </a:p>
          <a:p>
            <a:r>
              <a:rPr lang="de-DE" sz="2400" b="1" dirty="0"/>
              <a:t>  ob alles Mögliche zur Heilung getan worden ist</a:t>
            </a:r>
          </a:p>
          <a:p>
            <a:endParaRPr lang="de-DE" sz="2400" b="1" dirty="0"/>
          </a:p>
          <a:p>
            <a:pPr marL="171450" indent="-171450">
              <a:buFontTx/>
              <a:buChar char="-"/>
            </a:pPr>
            <a:r>
              <a:rPr lang="de-DE" sz="2400" b="1" dirty="0"/>
              <a:t>Hoffen darauf, dass die Schmerzen verschwinden</a:t>
            </a:r>
          </a:p>
        </p:txBody>
      </p:sp>
      <p:sp>
        <p:nvSpPr>
          <p:cNvPr id="9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</p:spTree>
    <p:extLst>
      <p:ext uri="{BB962C8B-B14F-4D97-AF65-F5344CB8AC3E}">
        <p14:creationId xmlns:p14="http://schemas.microsoft.com/office/powerpoint/2010/main" val="25332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000" dirty="0"/>
              <a:t>Das Symptom Schmerz</a:t>
            </a:r>
          </a:p>
        </p:txBody>
      </p:sp>
      <p:sp>
        <p:nvSpPr>
          <p:cNvPr id="20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Ellipse 6"/>
          <p:cNvSpPr/>
          <p:nvPr/>
        </p:nvSpPr>
        <p:spPr bwMode="auto">
          <a:xfrm>
            <a:off x="67219" y="2331683"/>
            <a:ext cx="1884586" cy="1553934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Bio</a:t>
            </a:r>
          </a:p>
        </p:txBody>
      </p:sp>
      <p:sp>
        <p:nvSpPr>
          <p:cNvPr id="9" name="Ellipse 8"/>
          <p:cNvSpPr/>
          <p:nvPr/>
        </p:nvSpPr>
        <p:spPr bwMode="auto">
          <a:xfrm>
            <a:off x="1306286" y="1711234"/>
            <a:ext cx="1763485" cy="1674223"/>
          </a:xfrm>
          <a:prstGeom prst="ellipse">
            <a:avLst/>
          </a:prstGeom>
          <a:solidFill>
            <a:srgbClr val="99FF66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Psycho</a:t>
            </a:r>
          </a:p>
        </p:txBody>
      </p:sp>
      <p:sp>
        <p:nvSpPr>
          <p:cNvPr id="10" name="Ellipse 9"/>
          <p:cNvSpPr/>
          <p:nvPr/>
        </p:nvSpPr>
        <p:spPr bwMode="auto">
          <a:xfrm>
            <a:off x="1036861" y="3137806"/>
            <a:ext cx="1763490" cy="1656263"/>
          </a:xfrm>
          <a:prstGeom prst="ellipse">
            <a:avLst/>
          </a:prstGeom>
          <a:solidFill>
            <a:srgbClr val="00FFFF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8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Sozial</a:t>
            </a:r>
          </a:p>
        </p:txBody>
      </p:sp>
      <p:sp>
        <p:nvSpPr>
          <p:cNvPr id="11" name="Ellipse 10"/>
          <p:cNvSpPr/>
          <p:nvPr/>
        </p:nvSpPr>
        <p:spPr bwMode="auto">
          <a:xfrm>
            <a:off x="4943207" y="1453713"/>
            <a:ext cx="1405889" cy="942506"/>
          </a:xfrm>
          <a:prstGeom prst="ellipse">
            <a:avLst/>
          </a:prstGeom>
          <a:solidFill>
            <a:srgbClr val="99FF66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Schlaf-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 err="1">
                <a:ln>
                  <a:noFill/>
                </a:ln>
                <a:effectLst/>
                <a:latin typeface="+mn-lt"/>
                <a:ea typeface="MS PGothic" pitchFamily="34" charset="-128"/>
              </a:rPr>
              <a:t>störungen</a:t>
            </a:r>
            <a:endParaRPr kumimoji="0" lang="de-DE" sz="2000" b="1" i="0" u="none" strike="noStrike" cap="none" normalizeH="0" baseline="0" dirty="0">
              <a:ln>
                <a:noFill/>
              </a:ln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12" name="Ellipse 11"/>
          <p:cNvSpPr/>
          <p:nvPr/>
        </p:nvSpPr>
        <p:spPr bwMode="auto">
          <a:xfrm>
            <a:off x="8807906" y="3007179"/>
            <a:ext cx="1435551" cy="878438"/>
          </a:xfrm>
          <a:prstGeom prst="ellipse">
            <a:avLst/>
          </a:prstGeom>
          <a:solidFill>
            <a:srgbClr val="99FF66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Ängste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8972550" y="1335543"/>
            <a:ext cx="2117816" cy="1374999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Schonhaltung</a:t>
            </a:r>
          </a:p>
        </p:txBody>
      </p:sp>
      <p:sp>
        <p:nvSpPr>
          <p:cNvPr id="14" name="Ellipse 13"/>
          <p:cNvSpPr/>
          <p:nvPr/>
        </p:nvSpPr>
        <p:spPr bwMode="auto">
          <a:xfrm>
            <a:off x="6349096" y="2757685"/>
            <a:ext cx="2207074" cy="1579184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ea typeface="MS PGothic" pitchFamily="34" charset="-128"/>
              </a:rPr>
              <a:t>Bandscheiben-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 err="1">
                <a:ln>
                  <a:noFill/>
                </a:ln>
                <a:effectLst/>
                <a:ea typeface="MS PGothic" pitchFamily="34" charset="-128"/>
              </a:rPr>
              <a:t>vorfal</a:t>
            </a:r>
            <a:r>
              <a:rPr lang="de-DE" sz="2000" b="1" dirty="0" err="1">
                <a:ea typeface="MS PGothic" pitchFamily="34" charset="-128"/>
              </a:rPr>
              <a:t>l</a:t>
            </a:r>
            <a:endParaRPr kumimoji="0" lang="de-DE" sz="2000" b="1" i="0" u="none" strike="noStrike" cap="none" normalizeH="0" baseline="0" dirty="0">
              <a:ln>
                <a:noFill/>
              </a:ln>
              <a:effectLst/>
              <a:ea typeface="MS PGothic" pitchFamily="34" charset="-128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4038601" y="4702628"/>
            <a:ext cx="1597480" cy="1263833"/>
          </a:xfrm>
          <a:prstGeom prst="ellipse">
            <a:avLst/>
          </a:prstGeom>
          <a:solidFill>
            <a:srgbClr val="99FF66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Reizbarkeit</a:t>
            </a:r>
          </a:p>
        </p:txBody>
      </p:sp>
      <p:sp>
        <p:nvSpPr>
          <p:cNvPr id="16" name="Ellipse 15"/>
          <p:cNvSpPr/>
          <p:nvPr/>
        </p:nvSpPr>
        <p:spPr bwMode="auto">
          <a:xfrm>
            <a:off x="6349096" y="4959803"/>
            <a:ext cx="1632310" cy="1349557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Übergewicht</a:t>
            </a:r>
          </a:p>
        </p:txBody>
      </p:sp>
      <p:sp>
        <p:nvSpPr>
          <p:cNvPr id="17" name="Ellipse 16"/>
          <p:cNvSpPr/>
          <p:nvPr/>
        </p:nvSpPr>
        <p:spPr bwMode="auto">
          <a:xfrm>
            <a:off x="6991351" y="1123407"/>
            <a:ext cx="1816555" cy="1272812"/>
          </a:xfrm>
          <a:prstGeom prst="ellipse">
            <a:avLst/>
          </a:prstGeom>
          <a:solidFill>
            <a:srgbClr val="00FFFF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Finanzielle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Sorgen</a:t>
            </a:r>
          </a:p>
        </p:txBody>
      </p:sp>
      <p:sp>
        <p:nvSpPr>
          <p:cNvPr id="18" name="Ellipse 17"/>
          <p:cNvSpPr/>
          <p:nvPr/>
        </p:nvSpPr>
        <p:spPr bwMode="auto">
          <a:xfrm>
            <a:off x="8269060" y="4571999"/>
            <a:ext cx="2524445" cy="1590678"/>
          </a:xfrm>
          <a:prstGeom prst="ellipse">
            <a:avLst/>
          </a:prstGeom>
          <a:solidFill>
            <a:srgbClr val="00FFFF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baseline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Freundeskreis</a:t>
            </a:r>
            <a:r>
              <a:rPr kumimoji="0" lang="de-DE" sz="2000" b="1" i="0" u="none" strike="noStrike" cap="none" normalizeH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 wird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vernachlässigt</a:t>
            </a:r>
            <a:endParaRPr kumimoji="0" lang="de-DE" sz="2000" b="1" i="0" u="none" strike="noStrike" cap="none" normalizeH="0" baseline="0" dirty="0">
              <a:ln>
                <a:noFill/>
              </a:ln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19" name="Ellipse 18"/>
          <p:cNvSpPr/>
          <p:nvPr/>
        </p:nvSpPr>
        <p:spPr bwMode="auto">
          <a:xfrm>
            <a:off x="3565208" y="2645287"/>
            <a:ext cx="2701566" cy="1869584"/>
          </a:xfrm>
          <a:prstGeom prst="ellipse">
            <a:avLst/>
          </a:prstGeom>
          <a:solidFill>
            <a:srgbClr val="00FFFF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b="1" dirty="0">
                <a:ea typeface="MS PGothic" pitchFamily="34" charset="-128"/>
              </a:rPr>
              <a:t>Freizeit-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1" i="0" u="none" strike="noStrike" cap="none" normalizeH="0" dirty="0" err="1">
                <a:ln>
                  <a:noFill/>
                </a:ln>
                <a:effectLst/>
                <a:latin typeface="+mn-lt"/>
                <a:ea typeface="MS PGothic" pitchFamily="34" charset="-128"/>
              </a:rPr>
              <a:t>gestaltung</a:t>
            </a:r>
            <a:r>
              <a:rPr kumimoji="0" lang="de-DE" sz="2000" b="1" i="0" u="none" strike="noStrike" cap="none" normalizeH="0" dirty="0">
                <a:ln>
                  <a:noFill/>
                </a:ln>
                <a:effectLst/>
                <a:latin typeface="+mn-lt"/>
                <a:ea typeface="MS PGothic" pitchFamily="34" charset="-128"/>
              </a:rPr>
              <a:t> ist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000" b="1" baseline="0" dirty="0">
                <a:ea typeface="MS PGothic" pitchFamily="34" charset="-128"/>
              </a:rPr>
              <a:t>eingeschränkt</a:t>
            </a:r>
            <a:endParaRPr kumimoji="0" lang="de-DE" sz="2000" b="1" i="0" u="none" strike="noStrike" cap="none" normalizeH="0" baseline="0" dirty="0">
              <a:ln>
                <a:noFill/>
              </a:ln>
              <a:effectLst/>
              <a:latin typeface="+mn-lt"/>
              <a:ea typeface="MS PGothic" pitchFamily="34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dirty="0">
              <a:ln>
                <a:noFill/>
              </a:ln>
              <a:effectLst/>
              <a:latin typeface="+mn-lt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857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408709" y="217060"/>
            <a:ext cx="10515600" cy="892372"/>
          </a:xfrm>
        </p:spPr>
        <p:txBody>
          <a:bodyPr>
            <a:normAutofit/>
          </a:bodyPr>
          <a:lstStyle/>
          <a:p>
            <a:pPr algn="ctr"/>
            <a:r>
              <a:rPr lang="de-DE" sz="3200" b="1" dirty="0"/>
              <a:t>Schmerzverläufe</a:t>
            </a:r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7758456"/>
              </p:ext>
            </p:extLst>
          </p:nvPr>
        </p:nvGraphicFramePr>
        <p:xfrm>
          <a:off x="526473" y="1853738"/>
          <a:ext cx="3330632" cy="1833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544933"/>
              </p:ext>
            </p:extLst>
          </p:nvPr>
        </p:nvGraphicFramePr>
        <p:xfrm>
          <a:off x="5893724" y="1779785"/>
          <a:ext cx="3948545" cy="2169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Diagramm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9364843"/>
              </p:ext>
            </p:extLst>
          </p:nvPr>
        </p:nvGraphicFramePr>
        <p:xfrm>
          <a:off x="838200" y="4283796"/>
          <a:ext cx="3366656" cy="2038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Diagramm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554829"/>
              </p:ext>
            </p:extLst>
          </p:nvPr>
        </p:nvGraphicFramePr>
        <p:xfrm>
          <a:off x="5954683" y="4100005"/>
          <a:ext cx="3826625" cy="2226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9338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800" dirty="0"/>
              <a:t>Schmerzintensität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1687"/>
            <a:ext cx="10515600" cy="3157588"/>
          </a:xfrm>
        </p:spPr>
      </p:pic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Selbstmanagement chronischer Schmerzen</a:t>
            </a:r>
          </a:p>
        </p:txBody>
      </p:sp>
    </p:spTree>
    <p:extLst>
      <p:ext uri="{BB962C8B-B14F-4D97-AF65-F5344CB8AC3E}">
        <p14:creationId xmlns:p14="http://schemas.microsoft.com/office/powerpoint/2010/main" val="234522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-144325"/>
            <a:ext cx="10515600" cy="892372"/>
          </a:xfrm>
        </p:spPr>
        <p:txBody>
          <a:bodyPr>
            <a:normAutofit/>
          </a:bodyPr>
          <a:lstStyle/>
          <a:p>
            <a:pPr algn="ctr"/>
            <a:r>
              <a:rPr lang="de-DE" sz="2000" b="1" u="sng" dirty="0"/>
              <a:t>Vielfältige Ursachen von Muskel-Skelett-Erkrankungen (MSE)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idx="1"/>
          </p:nvPr>
        </p:nvGraphicFramePr>
        <p:xfrm>
          <a:off x="405493" y="748048"/>
          <a:ext cx="10515600" cy="5600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 Somatische Aspekte</a:t>
            </a:r>
          </a:p>
        </p:txBody>
      </p:sp>
    </p:spTree>
    <p:extLst>
      <p:ext uri="{BB962C8B-B14F-4D97-AF65-F5344CB8AC3E}">
        <p14:creationId xmlns:p14="http://schemas.microsoft.com/office/powerpoint/2010/main" val="379349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2000" b="1" u="sng" dirty="0"/>
              <a:t>Vielfältige Ursachen für MSE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Rückenschmerzen –Somatische Aspekte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328616" y="1410577"/>
            <a:ext cx="6768752" cy="2520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Fehlbeanspruchungen von Muskulatur, Bändern, Sehnen, Gelenke, Gelenkstrukturen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Physische Belastungen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Zug-/Druck-/Scher-/Kompressionskräfte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/>
              <a:t>Muskuläre Belastungen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2400" b="1" dirty="0" err="1"/>
              <a:t>Fascien</a:t>
            </a:r>
            <a:endParaRPr lang="de-DE" sz="24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838200" y="1552527"/>
            <a:ext cx="2035629" cy="1739313"/>
            <a:chOff x="3168348" y="112516"/>
            <a:chExt cx="1588747" cy="1079016"/>
          </a:xfrm>
        </p:grpSpPr>
        <p:sp>
          <p:nvSpPr>
            <p:cNvPr id="11" name="Ellipse 10"/>
            <p:cNvSpPr/>
            <p:nvPr/>
          </p:nvSpPr>
          <p:spPr>
            <a:xfrm>
              <a:off x="3168348" y="112516"/>
              <a:ext cx="1588747" cy="107901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2" name="Ellipse 4"/>
            <p:cNvSpPr/>
            <p:nvPr/>
          </p:nvSpPr>
          <p:spPr>
            <a:xfrm>
              <a:off x="3401015" y="270534"/>
              <a:ext cx="1123413" cy="7629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kern="1200" dirty="0"/>
                <a:t>Biomechanik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55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TM03457452[[fn=Himmel]]</Template>
  <TotalTime>0</TotalTime>
  <Words>591</Words>
  <Application>Microsoft Office PowerPoint</Application>
  <PresentationFormat>Breitbild</PresentationFormat>
  <Paragraphs>233</Paragraphs>
  <Slides>23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MS PGothic</vt:lpstr>
      <vt:lpstr>Aptos</vt:lpstr>
      <vt:lpstr>Arial</vt:lpstr>
      <vt:lpstr>Calibri</vt:lpstr>
      <vt:lpstr>Rauschen B Medium</vt:lpstr>
      <vt:lpstr>VITREA 2025</vt:lpstr>
      <vt:lpstr>think-cell Folie</vt:lpstr>
      <vt:lpstr>Selbstmanagement chronischer Schmerzen</vt:lpstr>
      <vt:lpstr>Das Symptom Schmerz – Was ist das eigentlich ?</vt:lpstr>
      <vt:lpstr>Schmerz – Mein Leben</vt:lpstr>
      <vt:lpstr>Umgang mit Schmerz</vt:lpstr>
      <vt:lpstr>Das Symptom Schmerz</vt:lpstr>
      <vt:lpstr>Schmerzverläufe</vt:lpstr>
      <vt:lpstr>Schmerzintensität</vt:lpstr>
      <vt:lpstr>Vielfältige Ursachen von Muskel-Skelett-Erkrankungen (MSE)</vt:lpstr>
      <vt:lpstr>Vielfältige Ursachen für MSE</vt:lpstr>
      <vt:lpstr>Vielfältige Ursachen für MSE</vt:lpstr>
      <vt:lpstr>Vielfältige Ursachen für MSE</vt:lpstr>
      <vt:lpstr>Vielfältige Ursachen für MSE</vt:lpstr>
      <vt:lpstr>PowerPoint-Präsentation</vt:lpstr>
      <vt:lpstr>Was kann Bewegung bedeuten?</vt:lpstr>
      <vt:lpstr>Was kann Bewegung noch?</vt:lpstr>
      <vt:lpstr>Belastung und Leistungsfähigkeit</vt:lpstr>
      <vt:lpstr>PowerPoint-Präsentation</vt:lpstr>
      <vt:lpstr>Schmerzmedikamente – Das WHO-Stufenschema</vt:lpstr>
      <vt:lpstr>PowerPoint-Präsentation</vt:lpstr>
      <vt:lpstr>PowerPoint-Präsentation</vt:lpstr>
      <vt:lpstr>PowerPoint-Präsentation</vt:lpstr>
      <vt:lpstr>Allgemeiner Hinweis</vt:lpstr>
      <vt:lpstr>Vielen Dank für Ihre Aufmerksamkeit!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Selbstmanagement chronischer Schmerzen</dc:title>
  <dc:creator>Seipenbusch, Christiane</dc:creator>
  <cp:lastModifiedBy>Gerum, Christian</cp:lastModifiedBy>
  <cp:revision>80</cp:revision>
  <dcterms:created xsi:type="dcterms:W3CDTF">2020-08-25T09:52:02Z</dcterms:created>
  <dcterms:modified xsi:type="dcterms:W3CDTF">2026-02-05T07:18:36Z</dcterms:modified>
</cp:coreProperties>
</file>