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5"/>
  </p:notesMasterIdLst>
  <p:sldIdLst>
    <p:sldId id="256" r:id="rId2"/>
    <p:sldId id="287" r:id="rId3"/>
    <p:sldId id="257" r:id="rId4"/>
    <p:sldId id="266" r:id="rId5"/>
    <p:sldId id="259" r:id="rId6"/>
    <p:sldId id="288" r:id="rId7"/>
    <p:sldId id="285" r:id="rId8"/>
    <p:sldId id="260" r:id="rId9"/>
    <p:sldId id="283" r:id="rId10"/>
    <p:sldId id="276" r:id="rId11"/>
    <p:sldId id="277" r:id="rId12"/>
    <p:sldId id="279" r:id="rId13"/>
    <p:sldId id="284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31EF52-E214-4FEB-8B2F-AB9DA894EB3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40CED5E-25F5-4BC2-9B48-DD4CC05ECD2D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de-DE" sz="2400" dirty="0">
              <a:solidFill>
                <a:schemeClr val="tx1"/>
              </a:solidFill>
            </a:rPr>
            <a:t>Schulung des Patienten</a:t>
          </a:r>
        </a:p>
        <a:p>
          <a:endParaRPr lang="de-DE" sz="1000" dirty="0">
            <a:solidFill>
              <a:schemeClr val="tx1"/>
            </a:solidFill>
          </a:endParaRPr>
        </a:p>
      </dgm:t>
    </dgm:pt>
    <dgm:pt modelId="{FDFCB40D-6332-4098-92F4-AB6E42142891}" type="parTrans" cxnId="{B3014C89-BE30-4D81-B17F-44C1B125B1A2}">
      <dgm:prSet/>
      <dgm:spPr/>
      <dgm:t>
        <a:bodyPr/>
        <a:lstStyle/>
        <a:p>
          <a:endParaRPr lang="de-DE"/>
        </a:p>
      </dgm:t>
    </dgm:pt>
    <dgm:pt modelId="{1A081E98-78ED-4DC3-8731-8B11DD8F2D40}" type="sibTrans" cxnId="{B3014C89-BE30-4D81-B17F-44C1B125B1A2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de-DE"/>
        </a:p>
      </dgm:t>
    </dgm:pt>
    <dgm:pt modelId="{65BB79DF-7426-40C1-B0D6-0DB7136F0629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de-DE" sz="2400" dirty="0">
              <a:solidFill>
                <a:schemeClr val="tx1"/>
              </a:solidFill>
            </a:rPr>
            <a:t>Physiotherapie</a:t>
          </a:r>
        </a:p>
        <a:p>
          <a:r>
            <a:rPr lang="de-DE" sz="2400" dirty="0">
              <a:solidFill>
                <a:schemeClr val="tx1"/>
              </a:solidFill>
            </a:rPr>
            <a:t>Ergotherapie</a:t>
          </a:r>
        </a:p>
        <a:p>
          <a:r>
            <a:rPr lang="de-DE" sz="2400" dirty="0">
              <a:solidFill>
                <a:schemeClr val="tx1"/>
              </a:solidFill>
            </a:rPr>
            <a:t>Manuelle Medizin</a:t>
          </a:r>
        </a:p>
      </dgm:t>
    </dgm:pt>
    <dgm:pt modelId="{ED0BC62D-C7CB-4A12-902C-C48C7D805774}" type="parTrans" cxnId="{C7EA7DF1-D6AF-4597-BCCB-25663DD7F5DC}">
      <dgm:prSet/>
      <dgm:spPr/>
      <dgm:t>
        <a:bodyPr/>
        <a:lstStyle/>
        <a:p>
          <a:endParaRPr lang="de-DE"/>
        </a:p>
      </dgm:t>
    </dgm:pt>
    <dgm:pt modelId="{68DC9520-742C-4900-8E24-893A055CC8CB}" type="sibTrans" cxnId="{C7EA7DF1-D6AF-4597-BCCB-25663DD7F5DC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de-DE" b="0"/>
        </a:p>
      </dgm:t>
    </dgm:pt>
    <dgm:pt modelId="{08AEC012-A5F6-4267-8871-B8F18AF13CC1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de-DE" sz="2400" dirty="0">
              <a:solidFill>
                <a:schemeClr val="tx1"/>
              </a:solidFill>
            </a:rPr>
            <a:t>Akupunktur</a:t>
          </a:r>
        </a:p>
        <a:p>
          <a:r>
            <a:rPr lang="de-DE" sz="2400" dirty="0" err="1">
              <a:solidFill>
                <a:schemeClr val="tx1"/>
              </a:solidFill>
            </a:rPr>
            <a:t>HomöopathieKinesio-Taping</a:t>
          </a:r>
          <a:endParaRPr lang="de-DE" sz="2400" dirty="0">
            <a:solidFill>
              <a:schemeClr val="tx1"/>
            </a:solidFill>
          </a:endParaRPr>
        </a:p>
      </dgm:t>
    </dgm:pt>
    <dgm:pt modelId="{72A52822-4894-4850-A544-7891219033AE}" type="parTrans" cxnId="{AFF38B56-27B7-4C54-808A-1B390C24087E}">
      <dgm:prSet/>
      <dgm:spPr/>
      <dgm:t>
        <a:bodyPr/>
        <a:lstStyle/>
        <a:p>
          <a:endParaRPr lang="de-DE"/>
        </a:p>
      </dgm:t>
    </dgm:pt>
    <dgm:pt modelId="{CD1DA965-70D9-41DB-B198-875DCB0C9075}" type="sibTrans" cxnId="{AFF38B56-27B7-4C54-808A-1B390C24087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de-DE"/>
        </a:p>
      </dgm:t>
    </dgm:pt>
    <dgm:pt modelId="{932ACF2E-E71A-4DBD-8804-8CFFF9E44927}" type="pres">
      <dgm:prSet presAssocID="{C831EF52-E214-4FEB-8B2F-AB9DA894EB39}" presName="Name0" presStyleCnt="0">
        <dgm:presLayoutVars>
          <dgm:chMax/>
          <dgm:chPref/>
          <dgm:dir/>
          <dgm:animLvl val="lvl"/>
        </dgm:presLayoutVars>
      </dgm:prSet>
      <dgm:spPr/>
    </dgm:pt>
    <dgm:pt modelId="{A208085A-5830-4A93-9D16-DBA442707B16}" type="pres">
      <dgm:prSet presAssocID="{240CED5E-25F5-4BC2-9B48-DD4CC05ECD2D}" presName="composite" presStyleCnt="0"/>
      <dgm:spPr/>
    </dgm:pt>
    <dgm:pt modelId="{9D3707DB-9F8C-4942-8C2A-FCB9C87A02F8}" type="pres">
      <dgm:prSet presAssocID="{240CED5E-25F5-4BC2-9B48-DD4CC05ECD2D}" presName="Parent1" presStyleLbl="node1" presStyleIdx="0" presStyleCnt="6" custScaleX="161482" custLinFactX="100000" custLinFactNeighborX="131565" custLinFactNeighborY="24134">
        <dgm:presLayoutVars>
          <dgm:chMax val="1"/>
          <dgm:chPref val="1"/>
          <dgm:bulletEnabled val="1"/>
        </dgm:presLayoutVars>
      </dgm:prSet>
      <dgm:spPr/>
    </dgm:pt>
    <dgm:pt modelId="{DA226B91-9A4A-49A5-8E76-1F3AE5826F91}" type="pres">
      <dgm:prSet presAssocID="{240CED5E-25F5-4BC2-9B48-DD4CC05ECD2D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324504F-54EB-480E-A724-0E4F9B627B5F}" type="pres">
      <dgm:prSet presAssocID="{240CED5E-25F5-4BC2-9B48-DD4CC05ECD2D}" presName="BalanceSpacing" presStyleCnt="0"/>
      <dgm:spPr/>
    </dgm:pt>
    <dgm:pt modelId="{19C2330A-069D-4BA9-B4AA-43CB8F0B73A6}" type="pres">
      <dgm:prSet presAssocID="{240CED5E-25F5-4BC2-9B48-DD4CC05ECD2D}" presName="BalanceSpacing1" presStyleCnt="0"/>
      <dgm:spPr/>
    </dgm:pt>
    <dgm:pt modelId="{22571DEB-9B0C-4E6B-8662-FE8F839075D5}" type="pres">
      <dgm:prSet presAssocID="{1A081E98-78ED-4DC3-8731-8B11DD8F2D40}" presName="Accent1Text" presStyleLbl="node1" presStyleIdx="1" presStyleCnt="6" custScaleX="188130" custScaleY="102426" custLinFactX="-72974" custLinFactNeighborX="-100000" custLinFactNeighborY="28705"/>
      <dgm:spPr/>
    </dgm:pt>
    <dgm:pt modelId="{3671651E-73FF-4EE3-87CB-922F03559CBC}" type="pres">
      <dgm:prSet presAssocID="{1A081E98-78ED-4DC3-8731-8B11DD8F2D40}" presName="spaceBetweenRectangles" presStyleCnt="0"/>
      <dgm:spPr/>
    </dgm:pt>
    <dgm:pt modelId="{27CE4F9A-C4BB-43C0-BF91-7C47DDAA40B5}" type="pres">
      <dgm:prSet presAssocID="{65BB79DF-7426-40C1-B0D6-0DB7136F0629}" presName="composite" presStyleCnt="0"/>
      <dgm:spPr/>
    </dgm:pt>
    <dgm:pt modelId="{DAEC888F-EE97-46F0-8F58-227D06AECE5D}" type="pres">
      <dgm:prSet presAssocID="{65BB79DF-7426-40C1-B0D6-0DB7136F0629}" presName="Parent1" presStyleLbl="node1" presStyleIdx="2" presStyleCnt="6" custScaleX="256045" custScaleY="120359" custLinFactNeighborX="19523" custLinFactNeighborY="-62830">
        <dgm:presLayoutVars>
          <dgm:chMax val="1"/>
          <dgm:chPref val="1"/>
          <dgm:bulletEnabled val="1"/>
        </dgm:presLayoutVars>
      </dgm:prSet>
      <dgm:spPr/>
    </dgm:pt>
    <dgm:pt modelId="{57888A62-8E8C-41CC-B501-10A6D9640545}" type="pres">
      <dgm:prSet presAssocID="{65BB79DF-7426-40C1-B0D6-0DB7136F062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0DE3109-8DF7-4FBF-B49B-AADDF3DDFF88}" type="pres">
      <dgm:prSet presAssocID="{65BB79DF-7426-40C1-B0D6-0DB7136F0629}" presName="BalanceSpacing" presStyleCnt="0"/>
      <dgm:spPr/>
    </dgm:pt>
    <dgm:pt modelId="{FACD4565-88D4-4A81-A20D-12DB432A0B74}" type="pres">
      <dgm:prSet presAssocID="{65BB79DF-7426-40C1-B0D6-0DB7136F0629}" presName="BalanceSpacing1" presStyleCnt="0"/>
      <dgm:spPr/>
    </dgm:pt>
    <dgm:pt modelId="{B2907A9B-59C1-47CA-8094-C18B768227E6}" type="pres">
      <dgm:prSet presAssocID="{68DC9520-742C-4900-8E24-893A055CC8CB}" presName="Accent1Text" presStyleLbl="node1" presStyleIdx="3" presStyleCnt="6" custScaleX="162687" custLinFactX="64069" custLinFactNeighborX="100000" custLinFactNeighborY="57916"/>
      <dgm:spPr/>
    </dgm:pt>
    <dgm:pt modelId="{1A6549F4-1095-428B-ABA3-70FDE298EB44}" type="pres">
      <dgm:prSet presAssocID="{68DC9520-742C-4900-8E24-893A055CC8CB}" presName="spaceBetweenRectangles" presStyleCnt="0"/>
      <dgm:spPr/>
    </dgm:pt>
    <dgm:pt modelId="{7EEB7ADB-B7FD-4BA4-98CA-844633069F69}" type="pres">
      <dgm:prSet presAssocID="{08AEC012-A5F6-4267-8871-B8F18AF13CC1}" presName="composite" presStyleCnt="0"/>
      <dgm:spPr/>
    </dgm:pt>
    <dgm:pt modelId="{0A6DED5A-FEB2-44AF-BDD0-968D60761AEC}" type="pres">
      <dgm:prSet presAssocID="{08AEC012-A5F6-4267-8871-B8F18AF13CC1}" presName="Parent1" presStyleLbl="node1" presStyleIdx="4" presStyleCnt="6" custScaleX="231099" custLinFactNeighborX="-12916" custLinFactNeighborY="-20000">
        <dgm:presLayoutVars>
          <dgm:chMax val="1"/>
          <dgm:chPref val="1"/>
          <dgm:bulletEnabled val="1"/>
        </dgm:presLayoutVars>
      </dgm:prSet>
      <dgm:spPr/>
    </dgm:pt>
    <dgm:pt modelId="{10117DCC-C4CE-476E-B94D-85126A06AAD1}" type="pres">
      <dgm:prSet presAssocID="{08AEC012-A5F6-4267-8871-B8F18AF13CC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BA4BA57-E622-483F-8085-B2CE20574063}" type="pres">
      <dgm:prSet presAssocID="{08AEC012-A5F6-4267-8871-B8F18AF13CC1}" presName="BalanceSpacing" presStyleCnt="0"/>
      <dgm:spPr/>
    </dgm:pt>
    <dgm:pt modelId="{35B5AE43-4C90-494A-9DE4-6F5F44DAA37B}" type="pres">
      <dgm:prSet presAssocID="{08AEC012-A5F6-4267-8871-B8F18AF13CC1}" presName="BalanceSpacing1" presStyleCnt="0"/>
      <dgm:spPr/>
    </dgm:pt>
    <dgm:pt modelId="{9E0B1298-3969-4C68-9EBE-665702DEC9C6}" type="pres">
      <dgm:prSet presAssocID="{CD1DA965-70D9-41DB-B198-875DCB0C9075}" presName="Accent1Text" presStyleLbl="node1" presStyleIdx="5" presStyleCnt="6" custScaleX="216242" custScaleY="114456" custLinFactX="-35215" custLinFactNeighborX="-100000" custLinFactNeighborY="-24538"/>
      <dgm:spPr/>
    </dgm:pt>
  </dgm:ptLst>
  <dgm:cxnLst>
    <dgm:cxn modelId="{543C5003-56F8-45EF-9C9B-604D87278B84}" type="presOf" srcId="{68DC9520-742C-4900-8E24-893A055CC8CB}" destId="{B2907A9B-59C1-47CA-8094-C18B768227E6}" srcOrd="0" destOrd="0" presId="urn:microsoft.com/office/officeart/2008/layout/AlternatingHexagons"/>
    <dgm:cxn modelId="{44139F09-CD84-4043-A4A8-C3230CE7BA5E}" type="presOf" srcId="{08AEC012-A5F6-4267-8871-B8F18AF13CC1}" destId="{0A6DED5A-FEB2-44AF-BDD0-968D60761AEC}" srcOrd="0" destOrd="0" presId="urn:microsoft.com/office/officeart/2008/layout/AlternatingHexagons"/>
    <dgm:cxn modelId="{D9E4FF21-7F5E-44C4-814B-0DD132C33268}" type="presOf" srcId="{C831EF52-E214-4FEB-8B2F-AB9DA894EB39}" destId="{932ACF2E-E71A-4DBD-8804-8CFFF9E44927}" srcOrd="0" destOrd="0" presId="urn:microsoft.com/office/officeart/2008/layout/AlternatingHexagons"/>
    <dgm:cxn modelId="{2430746A-4D62-4169-9DAC-40CC0DF1C45A}" type="presOf" srcId="{240CED5E-25F5-4BC2-9B48-DD4CC05ECD2D}" destId="{9D3707DB-9F8C-4942-8C2A-FCB9C87A02F8}" srcOrd="0" destOrd="0" presId="urn:microsoft.com/office/officeart/2008/layout/AlternatingHexagons"/>
    <dgm:cxn modelId="{31314653-749C-463E-A8A1-EDE06398F6B4}" type="presOf" srcId="{CD1DA965-70D9-41DB-B198-875DCB0C9075}" destId="{9E0B1298-3969-4C68-9EBE-665702DEC9C6}" srcOrd="0" destOrd="0" presId="urn:microsoft.com/office/officeart/2008/layout/AlternatingHexagons"/>
    <dgm:cxn modelId="{AFF38B56-27B7-4C54-808A-1B390C24087E}" srcId="{C831EF52-E214-4FEB-8B2F-AB9DA894EB39}" destId="{08AEC012-A5F6-4267-8871-B8F18AF13CC1}" srcOrd="2" destOrd="0" parTransId="{72A52822-4894-4850-A544-7891219033AE}" sibTransId="{CD1DA965-70D9-41DB-B198-875DCB0C9075}"/>
    <dgm:cxn modelId="{B3014C89-BE30-4D81-B17F-44C1B125B1A2}" srcId="{C831EF52-E214-4FEB-8B2F-AB9DA894EB39}" destId="{240CED5E-25F5-4BC2-9B48-DD4CC05ECD2D}" srcOrd="0" destOrd="0" parTransId="{FDFCB40D-6332-4098-92F4-AB6E42142891}" sibTransId="{1A081E98-78ED-4DC3-8731-8B11DD8F2D40}"/>
    <dgm:cxn modelId="{F128A8C9-0FDC-41C7-A6A4-EA3CC169653B}" type="presOf" srcId="{1A081E98-78ED-4DC3-8731-8B11DD8F2D40}" destId="{22571DEB-9B0C-4E6B-8662-FE8F839075D5}" srcOrd="0" destOrd="0" presId="urn:microsoft.com/office/officeart/2008/layout/AlternatingHexagons"/>
    <dgm:cxn modelId="{7D2F47DD-450C-49DD-9EA2-C8BA81E04D92}" type="presOf" srcId="{65BB79DF-7426-40C1-B0D6-0DB7136F0629}" destId="{DAEC888F-EE97-46F0-8F58-227D06AECE5D}" srcOrd="0" destOrd="0" presId="urn:microsoft.com/office/officeart/2008/layout/AlternatingHexagons"/>
    <dgm:cxn modelId="{C7EA7DF1-D6AF-4597-BCCB-25663DD7F5DC}" srcId="{C831EF52-E214-4FEB-8B2F-AB9DA894EB39}" destId="{65BB79DF-7426-40C1-B0D6-0DB7136F0629}" srcOrd="1" destOrd="0" parTransId="{ED0BC62D-C7CB-4A12-902C-C48C7D805774}" sibTransId="{68DC9520-742C-4900-8E24-893A055CC8CB}"/>
    <dgm:cxn modelId="{E0A0AB98-7085-4EEE-BC78-F8774B54BBD8}" type="presParOf" srcId="{932ACF2E-E71A-4DBD-8804-8CFFF9E44927}" destId="{A208085A-5830-4A93-9D16-DBA442707B16}" srcOrd="0" destOrd="0" presId="urn:microsoft.com/office/officeart/2008/layout/AlternatingHexagons"/>
    <dgm:cxn modelId="{EFF5E901-A3C4-4299-ABBD-655487C8030C}" type="presParOf" srcId="{A208085A-5830-4A93-9D16-DBA442707B16}" destId="{9D3707DB-9F8C-4942-8C2A-FCB9C87A02F8}" srcOrd="0" destOrd="0" presId="urn:microsoft.com/office/officeart/2008/layout/AlternatingHexagons"/>
    <dgm:cxn modelId="{D1B91996-1061-45FF-A8A8-9109D44A27CC}" type="presParOf" srcId="{A208085A-5830-4A93-9D16-DBA442707B16}" destId="{DA226B91-9A4A-49A5-8E76-1F3AE5826F91}" srcOrd="1" destOrd="0" presId="urn:microsoft.com/office/officeart/2008/layout/AlternatingHexagons"/>
    <dgm:cxn modelId="{F4E12C54-8281-49C2-B9FA-7252472E87AE}" type="presParOf" srcId="{A208085A-5830-4A93-9D16-DBA442707B16}" destId="{6324504F-54EB-480E-A724-0E4F9B627B5F}" srcOrd="2" destOrd="0" presId="urn:microsoft.com/office/officeart/2008/layout/AlternatingHexagons"/>
    <dgm:cxn modelId="{D1EEE71C-C607-46CD-8E59-C0CE4A04B9CE}" type="presParOf" srcId="{A208085A-5830-4A93-9D16-DBA442707B16}" destId="{19C2330A-069D-4BA9-B4AA-43CB8F0B73A6}" srcOrd="3" destOrd="0" presId="urn:microsoft.com/office/officeart/2008/layout/AlternatingHexagons"/>
    <dgm:cxn modelId="{5C273584-52AD-4731-83E4-093BA892B7BF}" type="presParOf" srcId="{A208085A-5830-4A93-9D16-DBA442707B16}" destId="{22571DEB-9B0C-4E6B-8662-FE8F839075D5}" srcOrd="4" destOrd="0" presId="urn:microsoft.com/office/officeart/2008/layout/AlternatingHexagons"/>
    <dgm:cxn modelId="{21AE8125-DB96-4005-91E3-2B52CF331F4E}" type="presParOf" srcId="{932ACF2E-E71A-4DBD-8804-8CFFF9E44927}" destId="{3671651E-73FF-4EE3-87CB-922F03559CBC}" srcOrd="1" destOrd="0" presId="urn:microsoft.com/office/officeart/2008/layout/AlternatingHexagons"/>
    <dgm:cxn modelId="{F8648962-CEFD-46FC-BF7D-961A35E72EFE}" type="presParOf" srcId="{932ACF2E-E71A-4DBD-8804-8CFFF9E44927}" destId="{27CE4F9A-C4BB-43C0-BF91-7C47DDAA40B5}" srcOrd="2" destOrd="0" presId="urn:microsoft.com/office/officeart/2008/layout/AlternatingHexagons"/>
    <dgm:cxn modelId="{7B5E01F3-2EF6-49CC-9C23-AFFF2100F9E2}" type="presParOf" srcId="{27CE4F9A-C4BB-43C0-BF91-7C47DDAA40B5}" destId="{DAEC888F-EE97-46F0-8F58-227D06AECE5D}" srcOrd="0" destOrd="0" presId="urn:microsoft.com/office/officeart/2008/layout/AlternatingHexagons"/>
    <dgm:cxn modelId="{4F344444-CD0B-4437-9B0A-AF95E3D7C00F}" type="presParOf" srcId="{27CE4F9A-C4BB-43C0-BF91-7C47DDAA40B5}" destId="{57888A62-8E8C-41CC-B501-10A6D9640545}" srcOrd="1" destOrd="0" presId="urn:microsoft.com/office/officeart/2008/layout/AlternatingHexagons"/>
    <dgm:cxn modelId="{E1659A2A-36D2-4714-87D9-AD9255E5635A}" type="presParOf" srcId="{27CE4F9A-C4BB-43C0-BF91-7C47DDAA40B5}" destId="{70DE3109-8DF7-4FBF-B49B-AADDF3DDFF88}" srcOrd="2" destOrd="0" presId="urn:microsoft.com/office/officeart/2008/layout/AlternatingHexagons"/>
    <dgm:cxn modelId="{ED93F75E-CD9E-42E6-83FD-F1A0D7802476}" type="presParOf" srcId="{27CE4F9A-C4BB-43C0-BF91-7C47DDAA40B5}" destId="{FACD4565-88D4-4A81-A20D-12DB432A0B74}" srcOrd="3" destOrd="0" presId="urn:microsoft.com/office/officeart/2008/layout/AlternatingHexagons"/>
    <dgm:cxn modelId="{A7279035-14E4-4A25-8FD9-B541F70295B8}" type="presParOf" srcId="{27CE4F9A-C4BB-43C0-BF91-7C47DDAA40B5}" destId="{B2907A9B-59C1-47CA-8094-C18B768227E6}" srcOrd="4" destOrd="0" presId="urn:microsoft.com/office/officeart/2008/layout/AlternatingHexagons"/>
    <dgm:cxn modelId="{878168C7-E593-404D-A3EB-F5DDE333F5B6}" type="presParOf" srcId="{932ACF2E-E71A-4DBD-8804-8CFFF9E44927}" destId="{1A6549F4-1095-428B-ABA3-70FDE298EB44}" srcOrd="3" destOrd="0" presId="urn:microsoft.com/office/officeart/2008/layout/AlternatingHexagons"/>
    <dgm:cxn modelId="{B612CC48-CDF4-4504-8D5B-C5CD8A4148F0}" type="presParOf" srcId="{932ACF2E-E71A-4DBD-8804-8CFFF9E44927}" destId="{7EEB7ADB-B7FD-4BA4-98CA-844633069F69}" srcOrd="4" destOrd="0" presId="urn:microsoft.com/office/officeart/2008/layout/AlternatingHexagons"/>
    <dgm:cxn modelId="{62E51A94-342F-4ACD-A1C3-2970DBC57E95}" type="presParOf" srcId="{7EEB7ADB-B7FD-4BA4-98CA-844633069F69}" destId="{0A6DED5A-FEB2-44AF-BDD0-968D60761AEC}" srcOrd="0" destOrd="0" presId="urn:microsoft.com/office/officeart/2008/layout/AlternatingHexagons"/>
    <dgm:cxn modelId="{31FAE64D-932B-4F4E-B2C5-777E9B54E2BF}" type="presParOf" srcId="{7EEB7ADB-B7FD-4BA4-98CA-844633069F69}" destId="{10117DCC-C4CE-476E-B94D-85126A06AAD1}" srcOrd="1" destOrd="0" presId="urn:microsoft.com/office/officeart/2008/layout/AlternatingHexagons"/>
    <dgm:cxn modelId="{9ADECA9C-544C-482A-AE52-45A489E1142D}" type="presParOf" srcId="{7EEB7ADB-B7FD-4BA4-98CA-844633069F69}" destId="{BBA4BA57-E622-483F-8085-B2CE20574063}" srcOrd="2" destOrd="0" presId="urn:microsoft.com/office/officeart/2008/layout/AlternatingHexagons"/>
    <dgm:cxn modelId="{C8AEAD75-F226-4706-A2A5-00DA6A3CE2D5}" type="presParOf" srcId="{7EEB7ADB-B7FD-4BA4-98CA-844633069F69}" destId="{35B5AE43-4C90-494A-9DE4-6F5F44DAA37B}" srcOrd="3" destOrd="0" presId="urn:microsoft.com/office/officeart/2008/layout/AlternatingHexagons"/>
    <dgm:cxn modelId="{96F1D791-E9B8-4525-BB43-AF4521F9D81E}" type="presParOf" srcId="{7EEB7ADB-B7FD-4BA4-98CA-844633069F69}" destId="{9E0B1298-3969-4C68-9EBE-665702DEC9C6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707DB-9F8C-4942-8C2A-FCB9C87A02F8}">
      <dsp:nvSpPr>
        <dsp:cNvPr id="0" name=""/>
        <dsp:cNvSpPr/>
      </dsp:nvSpPr>
      <dsp:spPr>
        <a:xfrm rot="5400000">
          <a:off x="8223840" y="84382"/>
          <a:ext cx="1590802" cy="223490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/>
              </a:solidFill>
            </a:rPr>
            <a:t>Schulung des Patienten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 dirty="0">
            <a:solidFill>
              <a:schemeClr val="tx1"/>
            </a:solidFill>
          </a:endParaRPr>
        </a:p>
      </dsp:txBody>
      <dsp:txXfrm rot="-5400000">
        <a:off x="8274272" y="671569"/>
        <a:ext cx="1489938" cy="1060534"/>
      </dsp:txXfrm>
    </dsp:sp>
    <dsp:sp modelId="{DA226B91-9A4A-49A5-8E76-1F3AE5826F91}">
      <dsp:nvSpPr>
        <dsp:cNvPr id="0" name=""/>
        <dsp:cNvSpPr/>
      </dsp:nvSpPr>
      <dsp:spPr>
        <a:xfrm>
          <a:off x="6548382" y="340671"/>
          <a:ext cx="1775335" cy="954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571DEB-9B0C-4E6B-8662-FE8F839075D5}">
      <dsp:nvSpPr>
        <dsp:cNvPr id="0" name=""/>
        <dsp:cNvSpPr/>
      </dsp:nvSpPr>
      <dsp:spPr>
        <a:xfrm rot="5400000">
          <a:off x="1111013" y="-27306"/>
          <a:ext cx="1629395" cy="2603715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/>
        </a:p>
      </dsp:txBody>
      <dsp:txXfrm rot="-5400000">
        <a:off x="1057806" y="731420"/>
        <a:ext cx="1735810" cy="1086263"/>
      </dsp:txXfrm>
    </dsp:sp>
    <dsp:sp modelId="{DAEC888F-EE97-46F0-8F58-227D06AECE5D}">
      <dsp:nvSpPr>
        <dsp:cNvPr id="0" name=""/>
        <dsp:cNvSpPr/>
      </dsp:nvSpPr>
      <dsp:spPr>
        <a:xfrm rot="5400000">
          <a:off x="4377025" y="-421913"/>
          <a:ext cx="1914673" cy="3543658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/>
              </a:solidFill>
            </a:rPr>
            <a:t>Physiotherapie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/>
              </a:solidFill>
            </a:rPr>
            <a:t>Ergotherapie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/>
              </a:solidFill>
            </a:rPr>
            <a:t>Manuelle Medizin</a:t>
          </a:r>
        </a:p>
      </dsp:txBody>
      <dsp:txXfrm rot="-5400000">
        <a:off x="4153143" y="711691"/>
        <a:ext cx="2362438" cy="1276449"/>
      </dsp:txXfrm>
    </dsp:sp>
    <dsp:sp modelId="{57888A62-8E8C-41CC-B501-10A6D9640545}">
      <dsp:nvSpPr>
        <dsp:cNvPr id="0" name=""/>
        <dsp:cNvSpPr/>
      </dsp:nvSpPr>
      <dsp:spPr>
        <a:xfrm>
          <a:off x="2596829" y="1872176"/>
          <a:ext cx="1718066" cy="954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07A9B-59C1-47CA-8094-C18B768227E6}">
      <dsp:nvSpPr>
        <dsp:cNvPr id="0" name=""/>
        <dsp:cNvSpPr/>
      </dsp:nvSpPr>
      <dsp:spPr>
        <a:xfrm rot="5400000">
          <a:off x="8034192" y="2144953"/>
          <a:ext cx="1590802" cy="2251585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0" kern="1200"/>
        </a:p>
      </dsp:txBody>
      <dsp:txXfrm rot="-5400000">
        <a:off x="8079065" y="2740478"/>
        <a:ext cx="1501057" cy="1060534"/>
      </dsp:txXfrm>
    </dsp:sp>
    <dsp:sp modelId="{0A6DED5A-FEB2-44AF-BDD0-968D60761AEC}">
      <dsp:nvSpPr>
        <dsp:cNvPr id="0" name=""/>
        <dsp:cNvSpPr/>
      </dsp:nvSpPr>
      <dsp:spPr>
        <a:xfrm rot="5400000">
          <a:off x="4840228" y="2059245"/>
          <a:ext cx="1590802" cy="3198405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/>
              </a:solidFill>
            </a:rPr>
            <a:t>Akupunktur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 err="1">
              <a:solidFill>
                <a:schemeClr val="tx1"/>
              </a:solidFill>
            </a:rPr>
            <a:t>HomöopathieKinesio-Taping</a:t>
          </a:r>
          <a:endParaRPr lang="de-DE" sz="2400" kern="1200" dirty="0">
            <a:solidFill>
              <a:schemeClr val="tx1"/>
            </a:solidFill>
          </a:endParaRPr>
        </a:p>
      </dsp:txBody>
      <dsp:txXfrm rot="-5400000">
        <a:off x="4569494" y="3128181"/>
        <a:ext cx="2132270" cy="1060534"/>
      </dsp:txXfrm>
    </dsp:sp>
    <dsp:sp modelId="{10117DCC-C4CE-476E-B94D-85126A06AAD1}">
      <dsp:nvSpPr>
        <dsp:cNvPr id="0" name=""/>
        <dsp:cNvSpPr/>
      </dsp:nvSpPr>
      <dsp:spPr>
        <a:xfrm>
          <a:off x="6548382" y="3499368"/>
          <a:ext cx="1775335" cy="954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B1298-3969-4C68-9EBE-665702DEC9C6}">
      <dsp:nvSpPr>
        <dsp:cNvPr id="0" name=""/>
        <dsp:cNvSpPr/>
      </dsp:nvSpPr>
      <dsp:spPr>
        <a:xfrm rot="5400000">
          <a:off x="1537911" y="2089865"/>
          <a:ext cx="1820768" cy="2992785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/>
        </a:p>
      </dsp:txBody>
      <dsp:txXfrm rot="-5400000">
        <a:off x="1450700" y="2979335"/>
        <a:ext cx="1995190" cy="1213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F326D-1216-4E61-B031-4BA4E949A9EA}" type="datetimeFigureOut">
              <a:rPr lang="de-DE" smtClean="0"/>
              <a:t>31.03.2026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6954C-4236-4ABD-8128-306499E0CF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279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1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jpeg"/><Relationship Id="rId2" Type="http://schemas.openxmlformats.org/officeDocument/2006/relationships/tags" Target="../tags/tag19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9.jpe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jpeg"/><Relationship Id="rId2" Type="http://schemas.openxmlformats.org/officeDocument/2006/relationships/tags" Target="../tags/tag2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jpeg"/><Relationship Id="rId2" Type="http://schemas.openxmlformats.org/officeDocument/2006/relationships/tags" Target="../tags/tag2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jpeg"/><Relationship Id="rId2" Type="http://schemas.openxmlformats.org/officeDocument/2006/relationships/tags" Target="../tags/tag2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10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jpeg"/><Relationship Id="rId2" Type="http://schemas.openxmlformats.org/officeDocument/2006/relationships/tags" Target="../tags/tag24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1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3ABEAB-FFC3-D662-6532-38C85AF28D8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416914132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848D50-7B7E-05D3-782B-C126D5164987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28457421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A40AF44-5ED8-A1BD-24B8-E79C47C60FBB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670481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5C8225-7D2D-1AAD-2501-57141FC337A0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70466522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1FF976-8EFB-936D-DAA4-08765202E13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6892776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</a:t>
            </a:r>
            <a:br>
              <a:rPr lang="de-DE" dirty="0"/>
            </a:br>
            <a:r>
              <a:rPr lang="de-DE" dirty="0"/>
              <a:t>ein Zitat."</a:t>
            </a:r>
          </a:p>
          <a:p>
            <a:pPr lvl="1"/>
            <a:r>
              <a:rPr lang="de-DE" dirty="0"/>
              <a:t>Zitatgeber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894C6C-5EE2-8934-098F-75451D81151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51883128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ein Zitat."</a:t>
            </a:r>
          </a:p>
          <a:p>
            <a:pPr lvl="1"/>
            <a:r>
              <a:rPr lang="de-DE" dirty="0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72C9B8-A802-29EB-4BF3-B40883291079}"/>
              </a:ext>
            </a:extLst>
          </p:cNvPr>
          <p:cNvSpPr txBox="1"/>
          <p:nvPr/>
        </p:nvSpPr>
        <p:spPr>
          <a:xfrm>
            <a:off x="-1550648" y="0"/>
            <a:ext cx="14006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8962888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C84A7B-0343-C385-8925-19CEDA1AF2A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1921961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3584B-5CBA-CB90-9915-F5978D4AF6B1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1250696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647" b="12915"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494" t="4214" r="12396" b="11884"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531" t="4741" r="36374" b="12891"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3695" r="19734" b="19702"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AA51CD-7650-A43E-D5C5-239A47B9EA7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85365256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928" r="28452" b="1433"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494" t="4214" r="12396" b="11884"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531" t="4741" r="36374" b="12891"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68A513-6C23-2760-B7D4-24D3E20245D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8667350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098B-EE10-FCA7-A123-D9DDB92B3101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68869947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16" t="23757" r="4556" b="19924"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451" t="14980" b="28006"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C11281-FA80-9CEE-4CDC-7501CF748FD4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6437013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647" b="12915"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695" r="19734" b="19702"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7611" t="11911" r="14425" b="5813"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3C6356-DB50-9243-D13C-77CDFFCCFCB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92362428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7D874F-FBDB-460B-5D9B-FCD3016963D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7467756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22" t="18103" r="6715" b="22358"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99" t="22097" r="9629" b="16819"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0351-5EE6-0524-89B1-5272C41BD4B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75683835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57526E-41A5-9338-2A42-1E9DB95B6FF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6363797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5BA150-4B13-D71D-45E4-62824810C36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805605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  <a:br>
              <a:rPr lang="de-DE" dirty="0"/>
            </a:br>
            <a:r>
              <a:rPr lang="de-DE" dirty="0" err="1"/>
              <a:t>Subheadline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8BB1C7B-CB86-60C6-0026-D771F5686AC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5595851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115352930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C23EDB-BAC9-4F74-333C-A45095BFFB0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7118116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23F302-84E7-108E-CCE2-9F588E646127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1861159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629DF5-65EB-0CAD-87CF-79978AA8F5B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94066970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525FF0-B730-716F-F55C-1DC5114133D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871109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44AB3A-312E-D409-AE95-A18EDFE8BFC6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7073926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53FDD0-11F3-F931-837C-5812C270174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417488891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2117123-F996-28C1-5645-E0522E5D57A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249297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10" t="18082" r="32978" b="2550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7ACE53-85E9-3939-A898-12086DA81153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30539308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001" t="6820" r="13410" b="106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6AA27A-58A9-76CD-C9C1-6645504B4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19623003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43" t="2407" r="35035" b="201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3A115-6AFD-35D2-ACC5-B78046016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197386238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vitrea-health.com</a:t>
            </a:r>
            <a:endParaRPr lang="en-US" sz="1600" dirty="0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9BD2FBB-64DE-1673-4FE7-ED490B214413}"/>
              </a:ext>
            </a:extLst>
          </p:cNvPr>
          <p:cNvSpPr txBox="1"/>
          <p:nvPr/>
        </p:nvSpPr>
        <p:spPr>
          <a:xfrm>
            <a:off x="-1545772" y="160478"/>
            <a:ext cx="14006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Hier gibt es die Möglichkeit den Verfasser und den Präsentator mit Bild und Kontaktdaten zu beschreiben.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Wenn es nur eine Person gibt bitte die linke Spalte löschen.</a:t>
            </a:r>
          </a:p>
        </p:txBody>
      </p:sp>
    </p:spTree>
    <p:extLst>
      <p:ext uri="{BB962C8B-B14F-4D97-AF65-F5344CB8AC3E}">
        <p14:creationId xmlns:p14="http://schemas.microsoft.com/office/powerpoint/2010/main" val="162312030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222756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/>
              <a:t>31.03.2026</a:t>
            </a:fld>
            <a:endParaRPr lang="de-DE"/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33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4E9C58-0817-0C90-CBF9-2F369F6AF280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7590933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6763" y="620712"/>
            <a:ext cx="9217025" cy="57603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24.09.2018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Gesunder Rücken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B4E9-0313-4949-9CA1-0E585048ABA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766763" y="1700213"/>
            <a:ext cx="9217025" cy="43211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572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A5FE6A-1C6C-36AF-C3B3-4948DE631A5E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389897026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B00868-4939-1DE2-78B4-E98929343E52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119911956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AA930F-E4B6-4329-442A-4ED412FAE184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84256732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A7F0F8-EFF0-79C8-7667-82B230E39085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1063205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Folie" r:id="rId4" imgW="348" imgH="343" progId="TCLayout.ActiveDocument.1">
                  <p:embed/>
                </p:oleObj>
              </mc:Choice>
              <mc:Fallback>
                <p:oleObj name="think-cell Folie" r:id="rId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ADB50C-821A-C388-0748-62492F8EF45A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46798921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>
            <p:custDataLst>
              <p:tags r:id="rId43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Folie" r:id="rId44" imgW="348" imgH="343" progId="TCLayout.ActiveDocument.1">
                  <p:embed/>
                </p:oleObj>
              </mc:Choice>
              <mc:Fallback>
                <p:oleObj name="think-cell Folie" r:id="rId44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 dirty="0"/>
              <a:t>Mastertextformat bearbeiten</a:t>
            </a:r>
          </a:p>
          <a:p>
            <a:pPr lvl="1"/>
            <a:r>
              <a:rPr lang="de-AT" noProof="0" dirty="0"/>
              <a:t>Zweite Ebene</a:t>
            </a:r>
          </a:p>
          <a:p>
            <a:pPr lvl="2"/>
            <a:r>
              <a:rPr lang="de-AT" noProof="0" dirty="0"/>
              <a:t>Dritte Ebene</a:t>
            </a:r>
          </a:p>
          <a:p>
            <a:pPr lvl="3"/>
            <a:r>
              <a:rPr lang="de-AT" noProof="0" dirty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202974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  <p:sldLayoutId id="2147483760" r:id="rId36"/>
    <p:sldLayoutId id="2147483761" r:id="rId37"/>
    <p:sldLayoutId id="2147483762" r:id="rId38"/>
    <p:sldLayoutId id="2147483763" r:id="rId39"/>
    <p:sldLayoutId id="2147483764" r:id="rId4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838199" y="1930310"/>
            <a:ext cx="9478743" cy="463550"/>
          </a:xfrm>
        </p:spPr>
        <p:txBody>
          <a:bodyPr/>
          <a:lstStyle/>
          <a:p>
            <a:r>
              <a:rPr lang="de-DE" dirty="0"/>
              <a:t>Christian Gerum, Leitung Orthopädie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/>
              <a:t>Rückenschmerzen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6955B8-9F19-4016-4DFB-F3A26C8B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392" y="1099709"/>
            <a:ext cx="4755292" cy="49016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FDAF94-D538-2858-3CD9-5AAA4D988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6891" y="5301051"/>
            <a:ext cx="2280102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5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000" dirty="0"/>
              <a:t>Das Symptom Schmerz - Therapeutisches Puzzle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047845043"/>
              </p:ext>
            </p:extLst>
          </p:nvPr>
        </p:nvGraphicFramePr>
        <p:xfrm>
          <a:off x="561703" y="1257498"/>
          <a:ext cx="10920548" cy="4890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1253348" y="2149870"/>
            <a:ext cx="2135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Medikamente/</a:t>
            </a:r>
          </a:p>
          <a:p>
            <a:r>
              <a:rPr lang="de-DE" sz="2400" dirty="0"/>
              <a:t>Schmerzmittel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832975" y="4268286"/>
            <a:ext cx="24288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Operation</a:t>
            </a:r>
          </a:p>
          <a:p>
            <a:r>
              <a:rPr lang="de-DE" sz="2400" dirty="0"/>
              <a:t>Infiltrations-/</a:t>
            </a:r>
          </a:p>
          <a:p>
            <a:r>
              <a:rPr lang="de-DE" sz="2400" dirty="0"/>
              <a:t>Spritzentherapie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488242" y="3993965"/>
            <a:ext cx="23086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Psychotherapie</a:t>
            </a:r>
          </a:p>
          <a:p>
            <a:r>
              <a:rPr lang="de-DE" sz="2400" dirty="0"/>
              <a:t>Entspannungs-</a:t>
            </a:r>
          </a:p>
          <a:p>
            <a:r>
              <a:rPr lang="de-DE" sz="2400" dirty="0"/>
              <a:t>verfahren</a:t>
            </a:r>
          </a:p>
        </p:txBody>
      </p:sp>
    </p:spTree>
    <p:extLst>
      <p:ext uri="{BB962C8B-B14F-4D97-AF65-F5344CB8AC3E}">
        <p14:creationId xmlns:p14="http://schemas.microsoft.com/office/powerpoint/2010/main" val="316377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000" dirty="0"/>
              <a:t>Das Symptom Schmerz – Therapieziele</a:t>
            </a:r>
            <a:br>
              <a:rPr lang="de-DE" sz="2000" dirty="0"/>
            </a:br>
            <a:r>
              <a:rPr lang="de-DE" sz="2000" dirty="0"/>
              <a:t>Was nehme ich mit nach Hause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2" name="Rechteck 1"/>
          <p:cNvSpPr/>
          <p:nvPr/>
        </p:nvSpPr>
        <p:spPr>
          <a:xfrm>
            <a:off x="352697" y="1257498"/>
            <a:ext cx="1127324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Fortführen eines Eigenübungsprogrammes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Kleine Hilfsmittel für zu Hause (</a:t>
            </a:r>
            <a:r>
              <a:rPr lang="de-DE" sz="2000" b="1" dirty="0" err="1"/>
              <a:t>Theraband</a:t>
            </a:r>
            <a:r>
              <a:rPr lang="de-DE" sz="2000" b="1" dirty="0"/>
              <a:t>, </a:t>
            </a:r>
            <a:r>
              <a:rPr lang="de-DE" sz="2000" b="1" dirty="0" err="1"/>
              <a:t>Fascienrolle</a:t>
            </a:r>
            <a:r>
              <a:rPr lang="de-DE" sz="2000" b="1" dirty="0"/>
              <a:t>, Gymnastikmatte)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Nach der Reha kontinuierlich weiter Übungen machen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Ziele nicht zu hoch ansetzen (ich mache jetzt an 5 Tagen 1 Stunde Sport)….sondern kleine Ziele setzen (an 2-3 Tagen möchte ich je 20 Minuten Übungen für meinen Rücken machen)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23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92" y="165174"/>
            <a:ext cx="6181652" cy="6181652"/>
          </a:xfrm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02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Allgemeiner Hinweis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Während der Rehabilitation sind an Wochenenden keine Übernachtungen zu Hause zulässig!</a:t>
            </a:r>
          </a:p>
          <a:p>
            <a:endParaRPr lang="de-DE" dirty="0"/>
          </a:p>
          <a:p>
            <a:r>
              <a:rPr lang="de-DE" dirty="0"/>
              <a:t>Zum stationären Aufenthalt gehören auch die Nächte!</a:t>
            </a:r>
          </a:p>
          <a:p>
            <a:endParaRPr lang="de-DE" dirty="0"/>
          </a:p>
          <a:p>
            <a:r>
              <a:rPr lang="de-DE" dirty="0"/>
              <a:t>Lediglich in besonderen/unabsehbaren Fällen ist eine Beurlaubung über Nacht möglich </a:t>
            </a:r>
          </a:p>
          <a:p>
            <a:r>
              <a:rPr lang="de-DE" dirty="0"/>
              <a:t>(z.B. Todesfall)!</a:t>
            </a:r>
          </a:p>
          <a:p>
            <a:endParaRPr lang="de-DE" dirty="0"/>
          </a:p>
          <a:p>
            <a:r>
              <a:rPr lang="de-DE" dirty="0"/>
              <a:t>Hochzeiten, Geburtstage oder sonstige Veranstaltungen wären planbar gewesen und stellen keinen Beurlaubungsgrund dar! 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31.03.2026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60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6F7C96-90C9-7C7C-A079-0DFDCD495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Bestandsaufnahme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8D8BEC-1AF8-1855-5DB3-2504D06BD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Knochen</a:t>
            </a:r>
          </a:p>
          <a:p>
            <a:r>
              <a:rPr lang="de-DE" dirty="0"/>
              <a:t>	206-212 (regulär)</a:t>
            </a:r>
          </a:p>
          <a:p>
            <a:endParaRPr lang="de-DE" dirty="0"/>
          </a:p>
          <a:p>
            <a:r>
              <a:rPr lang="de-DE" dirty="0"/>
              <a:t>Gelenke</a:t>
            </a:r>
          </a:p>
          <a:p>
            <a:r>
              <a:rPr lang="de-DE" dirty="0"/>
              <a:t>	ca. 100-130 (150?) echte Gelenke</a:t>
            </a:r>
          </a:p>
          <a:p>
            <a:r>
              <a:rPr lang="de-DE" dirty="0"/>
              <a:t>	70-100 unechte Gelenke</a:t>
            </a:r>
          </a:p>
          <a:p>
            <a:r>
              <a:rPr lang="de-DE" dirty="0"/>
              <a:t>	6 große Gelenke</a:t>
            </a:r>
          </a:p>
          <a:p>
            <a:r>
              <a:rPr lang="de-DE" dirty="0"/>
              <a:t>	Schulter, Ellenbogen, Hand, Hüfte, Knie, Sprunggelenk</a:t>
            </a:r>
          </a:p>
          <a:p>
            <a:endParaRPr lang="de-DE" dirty="0"/>
          </a:p>
          <a:p>
            <a:r>
              <a:rPr lang="de-DE" dirty="0"/>
              <a:t>Muskeln</a:t>
            </a:r>
          </a:p>
          <a:p>
            <a:r>
              <a:rPr lang="de-DE" dirty="0"/>
              <a:t>	ca. </a:t>
            </a:r>
            <a:r>
              <a:rPr lang="de-DE"/>
              <a:t>650</a:t>
            </a:r>
            <a:endParaRPr lang="de-DE" dirty="0"/>
          </a:p>
          <a:p>
            <a:r>
              <a:rPr lang="de-DE" dirty="0"/>
              <a:t>	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C96B5-3234-8B3A-809F-E2429132EB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31.03.2026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A00F1A-3445-DE3E-E735-837BC1C9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6953A6-1DFF-D984-C9DE-97D709916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89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6760" y="124057"/>
            <a:ext cx="10515600" cy="892372"/>
          </a:xfrm>
        </p:spPr>
        <p:txBody>
          <a:bodyPr>
            <a:normAutofit/>
          </a:bodyPr>
          <a:lstStyle/>
          <a:p>
            <a:pPr algn="ctr"/>
            <a:r>
              <a:rPr lang="de-DE" sz="2000" b="1" u="sng" dirty="0"/>
              <a:t>Aufbau der Wirbelsäule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7292" y="1354138"/>
            <a:ext cx="5297416" cy="4992687"/>
          </a:xfrm>
          <a:prstGeom prst="rect">
            <a:avLst/>
          </a:prstGeom>
        </p:spPr>
      </p:pic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</p:spTree>
    <p:extLst>
      <p:ext uri="{BB962C8B-B14F-4D97-AF65-F5344CB8AC3E}">
        <p14:creationId xmlns:p14="http://schemas.microsoft.com/office/powerpoint/2010/main" val="37155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51" y="692721"/>
            <a:ext cx="9217025" cy="576039"/>
          </a:xfrm>
        </p:spPr>
        <p:txBody>
          <a:bodyPr/>
          <a:lstStyle/>
          <a:p>
            <a:pPr algn="ctr"/>
            <a:r>
              <a:rPr lang="de-DE" sz="2000" b="1" u="sng" dirty="0"/>
              <a:t>Tätigkeiten, die den Rücken belasten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838151" y="1268760"/>
            <a:ext cx="10945861" cy="5105914"/>
          </a:xfrm>
        </p:spPr>
        <p:txBody>
          <a:bodyPr>
            <a:noAutofit/>
          </a:bodyPr>
          <a:lstStyle/>
          <a:p>
            <a:endParaRPr lang="de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Heben, Halten, Tragen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Ziehen, Schieben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Manuelle Arbeitsprozesse (Einsatz Hände und Arme)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Ganzkörperkräfte</a:t>
            </a:r>
          </a:p>
          <a:p>
            <a:r>
              <a:rPr lang="de-DE" sz="2400" b="1" dirty="0"/>
              <a:t>   (Kraft-/Druckeinwirkung bei der Bedienung von Arbeitsmitteln)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Körper(</a:t>
            </a:r>
            <a:r>
              <a:rPr lang="de-DE" sz="2400" b="1" dirty="0" err="1"/>
              <a:t>zwangs</a:t>
            </a:r>
            <a:r>
              <a:rPr lang="de-DE" sz="2400" b="1" dirty="0"/>
              <a:t>)</a:t>
            </a:r>
            <a:r>
              <a:rPr lang="de-DE" sz="2400" b="1" dirty="0" err="1"/>
              <a:t>haltungen</a:t>
            </a:r>
            <a:endParaRPr lang="de-DE" sz="2400" b="1" dirty="0"/>
          </a:p>
          <a:p>
            <a:r>
              <a:rPr lang="de-DE" sz="2400" b="1" dirty="0"/>
              <a:t>   (Hocken, Knien, Liegen, Arbeit über Schulterniveau, Rumpfbeuge,        ununterbrochenes Sitzen,  langdauerndes Stehen)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Körper(fort)</a:t>
            </a:r>
            <a:r>
              <a:rPr lang="de-DE" sz="2400" b="1" dirty="0" err="1"/>
              <a:t>bewegung</a:t>
            </a:r>
            <a:endParaRPr lang="de-DE" sz="2400" b="1" dirty="0"/>
          </a:p>
          <a:p>
            <a:r>
              <a:rPr lang="de-DE" sz="2400" b="1" dirty="0"/>
              <a:t>     (Gehen, Laufen, Steigen, Klettern)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81913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000" b="1" u="sng" dirty="0"/>
              <a:t>Die Bandscheibe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46" y="997527"/>
            <a:ext cx="3380369" cy="365849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060" y="1315241"/>
            <a:ext cx="3637610" cy="510401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415" y="2768138"/>
            <a:ext cx="4150768" cy="276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9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6A5F48-B417-F7D1-D774-B07BFCF56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1680-8B71-4CAE-8579-6D15897A2512}" type="datetime1">
              <a:rPr lang="de-DE" smtClean="0"/>
              <a:t>31.03.2026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9184756-FE03-B985-9D6B-343351193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6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2254265-B803-5466-E17B-7121BEEFA7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1CC2AC1-9D4E-AE55-764A-4BAE7D65D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03" y="974784"/>
            <a:ext cx="4488765" cy="5406631"/>
          </a:xfrm>
          <a:prstGeom prst="rect">
            <a:avLst/>
          </a:prstGeom>
        </p:spPr>
      </p:pic>
      <p:pic>
        <p:nvPicPr>
          <p:cNvPr id="1026" name="Picture 2" descr="Bandscheiben">
            <a:extLst>
              <a:ext uri="{FF2B5EF4-FFF2-40B4-BE49-F238E27FC236}">
                <a16:creationId xmlns:a16="http://schemas.microsoft.com/office/drawing/2014/main" id="{E4984EA3-5E1D-22B8-8817-CB8A04164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753" y="243872"/>
            <a:ext cx="4052480" cy="263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rstellung der verschiedenen Bereiche derBandscheibe.">
            <a:extLst>
              <a:ext uri="{FF2B5EF4-FFF2-40B4-BE49-F238E27FC236}">
                <a16:creationId xmlns:a16="http://schemas.microsoft.com/office/drawing/2014/main" id="{FD8034CC-0B4A-9269-9AFA-5E216894B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26" y="3386630"/>
            <a:ext cx="4894207" cy="275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A75C4B0-B39A-9EF4-C842-8861C35C69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32" y="140545"/>
            <a:ext cx="3030078" cy="43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47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FEA9C-7372-5D6F-D18A-8BADD854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CT-Querschnitt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A293F6B-7124-B0C4-0E53-89C43EFBB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2389" y="1656852"/>
            <a:ext cx="4411011" cy="3707414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D6E87E-E2CE-8353-3096-2F3AB4E535F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31.03.2026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B6CF37-C1E9-5EE3-63C2-AA1025FEF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1FDA33-BB5D-400A-F88B-826DD8E1A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25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000" b="1" u="sng" dirty="0"/>
              <a:t>Der Kreuzschmerz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796834"/>
            <a:ext cx="10515600" cy="5550177"/>
          </a:xfrm>
        </p:spPr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sz="2000" b="1" dirty="0"/>
              <a:t>1. Unspezifischer Kreuzschmerz (häufig 85%)</a:t>
            </a:r>
          </a:p>
          <a:p>
            <a:endParaRPr lang="de-DE" sz="2000" b="1" dirty="0"/>
          </a:p>
          <a:p>
            <a:r>
              <a:rPr lang="de-DE" sz="2000" b="1" dirty="0"/>
              <a:t>Kein eindeutiger Hinweis auf eine spezifisch zu behandelnde Ursache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2. Spezifischer Kreuzschmerz (selten 15%)</a:t>
            </a:r>
          </a:p>
          <a:p>
            <a:endParaRPr lang="de-DE" sz="2000" b="1" dirty="0"/>
          </a:p>
          <a:p>
            <a:r>
              <a:rPr lang="de-DE" sz="2000" b="1" dirty="0"/>
              <a:t>Warnzeichen:</a:t>
            </a:r>
          </a:p>
          <a:p>
            <a:endParaRPr lang="de-DE" sz="2000" b="1" dirty="0"/>
          </a:p>
          <a:p>
            <a:r>
              <a:rPr lang="de-DE" sz="2000" b="1" dirty="0"/>
              <a:t>Tumor</a:t>
            </a:r>
          </a:p>
          <a:p>
            <a:r>
              <a:rPr lang="de-DE" sz="2000" b="1" dirty="0"/>
              <a:t>Trauma</a:t>
            </a:r>
          </a:p>
          <a:p>
            <a:r>
              <a:rPr lang="de-DE" sz="2000" b="1" dirty="0"/>
              <a:t>Infektion</a:t>
            </a:r>
          </a:p>
          <a:p>
            <a:r>
              <a:rPr lang="de-DE" sz="2000" b="1" dirty="0" err="1"/>
              <a:t>Radikulopathie</a:t>
            </a:r>
            <a:r>
              <a:rPr lang="de-DE" sz="2000" b="1" dirty="0"/>
              <a:t>/ausstrahlende Schmerzen</a:t>
            </a:r>
          </a:p>
          <a:p>
            <a:endParaRPr lang="de-DE" sz="2000" b="1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86" y="3258589"/>
            <a:ext cx="4127685" cy="275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4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000" b="1" u="sng" dirty="0"/>
              <a:t>Faszien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–Somatische Aspekte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328616" y="1410577"/>
            <a:ext cx="6768752" cy="2520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838200" y="206806"/>
            <a:ext cx="2035629" cy="1739313"/>
            <a:chOff x="3168348" y="112516"/>
            <a:chExt cx="1588747" cy="1079016"/>
          </a:xfrm>
        </p:grpSpPr>
        <p:sp>
          <p:nvSpPr>
            <p:cNvPr id="11" name="Ellipse 10"/>
            <p:cNvSpPr/>
            <p:nvPr/>
          </p:nvSpPr>
          <p:spPr>
            <a:xfrm>
              <a:off x="3168348" y="112516"/>
              <a:ext cx="1588747" cy="107901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2" name="Ellipse 4"/>
            <p:cNvSpPr/>
            <p:nvPr/>
          </p:nvSpPr>
          <p:spPr>
            <a:xfrm>
              <a:off x="3401015" y="270534"/>
              <a:ext cx="1123413" cy="762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kern="1200" dirty="0"/>
                <a:t>Biomechanik</a:t>
              </a:r>
            </a:p>
          </p:txBody>
        </p:sp>
      </p:grpSp>
      <p:sp>
        <p:nvSpPr>
          <p:cNvPr id="7" name="Pfeil nach unten 6"/>
          <p:cNvSpPr/>
          <p:nvPr/>
        </p:nvSpPr>
        <p:spPr>
          <a:xfrm>
            <a:off x="5235368" y="2229844"/>
            <a:ext cx="359640" cy="51692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81188" y="2857680"/>
            <a:ext cx="7416180" cy="18121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400" b="1" dirty="0"/>
              <a:t>   Netz aus Bindegewebe</a:t>
            </a:r>
          </a:p>
          <a:p>
            <a:endParaRPr lang="de-DE" sz="2400" b="1" dirty="0"/>
          </a:p>
          <a:p>
            <a:pPr marL="285750" indent="-285750">
              <a:buFontTx/>
              <a:buChar char="-"/>
            </a:pPr>
            <a:r>
              <a:rPr lang="de-DE" sz="2400" b="1" dirty="0"/>
              <a:t>Kontraktionsverhalten (beeinflussen die Biomechanik)</a:t>
            </a:r>
          </a:p>
          <a:p>
            <a:pPr marL="285750" indent="-285750">
              <a:buFontTx/>
              <a:buChar char="-"/>
            </a:pPr>
            <a:r>
              <a:rPr lang="de-DE" sz="2400" b="1" dirty="0"/>
              <a:t>An der Stabilisierung des Rückens beteiligt</a:t>
            </a:r>
          </a:p>
          <a:p>
            <a:pPr marL="285750" indent="-285750">
              <a:buFontTx/>
              <a:buChar char="-"/>
            </a:pPr>
            <a:r>
              <a:rPr lang="de-DE" sz="2400" b="1" dirty="0" err="1"/>
              <a:t>Propriozeption</a:t>
            </a:r>
            <a:r>
              <a:rPr lang="de-DE" sz="2400" b="1" dirty="0"/>
              <a:t> (Einfluss auf Muskulatur, Bewegung, Haltung, Schmerzempfindung)</a:t>
            </a:r>
          </a:p>
          <a:p>
            <a:pPr marL="285750" indent="-285750">
              <a:buFontTx/>
              <a:buChar char="-"/>
            </a:pPr>
            <a:r>
              <a:rPr lang="de-DE" sz="2400" b="1" dirty="0"/>
              <a:t>Kräfteverteilung und Weitergabe von Spannungen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77FD679-4A82-5467-4302-6FB57A1D6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1614"/>
            <a:ext cx="3707285" cy="24715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D31A372-18EE-5B43-584D-DA00BE7F0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2992" y="433129"/>
            <a:ext cx="2550364" cy="238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5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VITREA_PowerPoint_Master</Template>
  <TotalTime>0</TotalTime>
  <Words>395</Words>
  <Application>Microsoft Office PowerPoint</Application>
  <PresentationFormat>Breitbild</PresentationFormat>
  <Paragraphs>115</Paragraphs>
  <Slides>13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Rauschen B Medium</vt:lpstr>
      <vt:lpstr>Wingdings</vt:lpstr>
      <vt:lpstr>VITREA 2025</vt:lpstr>
      <vt:lpstr>think-cell Folie</vt:lpstr>
      <vt:lpstr>Rückenschmerzen – Somatische Aspekte</vt:lpstr>
      <vt:lpstr>Bestandsaufnahme</vt:lpstr>
      <vt:lpstr>Aufbau der Wirbelsäule</vt:lpstr>
      <vt:lpstr>Tätigkeiten, die den Rücken belasten</vt:lpstr>
      <vt:lpstr>Die Bandscheibe</vt:lpstr>
      <vt:lpstr>PowerPoint-Präsentation</vt:lpstr>
      <vt:lpstr>CT-Querschnitt</vt:lpstr>
      <vt:lpstr>Der Kreuzschmerz</vt:lpstr>
      <vt:lpstr>Faszien</vt:lpstr>
      <vt:lpstr>Das Symptom Schmerz - Therapeutisches Puzzle</vt:lpstr>
      <vt:lpstr>Das Symptom Schmerz – Therapieziele Was nehme ich mit nach Hause</vt:lpstr>
      <vt:lpstr>PowerPoint-Präsentation</vt:lpstr>
      <vt:lpstr>Allgemeiner Hinweis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Rückenschmerzen – Somatische Aspekte</dc:title>
  <dc:creator>Seipenbusch, Christiane</dc:creator>
  <cp:lastModifiedBy>Post, Marc</cp:lastModifiedBy>
  <cp:revision>76</cp:revision>
  <dcterms:created xsi:type="dcterms:W3CDTF">2020-08-13T09:41:07Z</dcterms:created>
  <dcterms:modified xsi:type="dcterms:W3CDTF">2026-03-31T15:45:48Z</dcterms:modified>
</cp:coreProperties>
</file>