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21"/>
  </p:notesMasterIdLst>
  <p:sldIdLst>
    <p:sldId id="256" r:id="rId2"/>
    <p:sldId id="266" r:id="rId3"/>
    <p:sldId id="267" r:id="rId4"/>
    <p:sldId id="269" r:id="rId5"/>
    <p:sldId id="268" r:id="rId6"/>
    <p:sldId id="270" r:id="rId7"/>
    <p:sldId id="271" r:id="rId8"/>
    <p:sldId id="274" r:id="rId9"/>
    <p:sldId id="272" r:id="rId10"/>
    <p:sldId id="280" r:id="rId11"/>
    <p:sldId id="281" r:id="rId12"/>
    <p:sldId id="273" r:id="rId13"/>
    <p:sldId id="275" r:id="rId14"/>
    <p:sldId id="276" r:id="rId15"/>
    <p:sldId id="277" r:id="rId16"/>
    <p:sldId id="278" r:id="rId17"/>
    <p:sldId id="279" r:id="rId18"/>
    <p:sldId id="282" r:id="rId19"/>
    <p:sldId id="264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585A"/>
    <a:srgbClr val="009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8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2F326D-1216-4E61-B031-4BA4E949A9EA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6954C-4236-4ABD-8128-306499E0CF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3279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oleObject" Target="../embeddings/oleObject18.bin"/><Relationship Id="rId7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1.emf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oleObject" Target="../embeddings/oleObject21.bin"/><Relationship Id="rId7" Type="http://schemas.openxmlformats.org/officeDocument/2006/relationships/image" Target="../media/image9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6" Type="http://schemas.openxmlformats.org/officeDocument/2006/relationships/image" Target="../media/image8.jpeg"/><Relationship Id="rId5" Type="http://schemas.openxmlformats.org/officeDocument/2006/relationships/image" Target="../media/image6.jpeg"/><Relationship Id="rId4" Type="http://schemas.openxmlformats.org/officeDocument/2006/relationships/image" Target="../media/image1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6" Type="http://schemas.openxmlformats.org/officeDocument/2006/relationships/image" Target="../media/image9.jpeg"/><Relationship Id="rId5" Type="http://schemas.openxmlformats.org/officeDocument/2006/relationships/image" Target="../media/image10.jpeg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4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4" Type="http://schemas.openxmlformats.org/officeDocument/2006/relationships/image" Target="../media/image1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4" Type="http://schemas.openxmlformats.org/officeDocument/2006/relationships/image" Target="../media/image1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4" Type="http://schemas.openxmlformats.org/officeDocument/2006/relationships/image" Target="../media/image1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Relationship Id="rId4" Type="http://schemas.openxmlformats.org/officeDocument/2006/relationships/image" Target="../media/image1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Relationship Id="rId4" Type="http://schemas.openxmlformats.org/officeDocument/2006/relationships/image" Target="../media/image1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Relationship Id="rId4" Type="http://schemas.openxmlformats.org/officeDocument/2006/relationships/image" Target="../media/image1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Relationship Id="rId4" Type="http://schemas.openxmlformats.org/officeDocument/2006/relationships/image" Target="../media/image1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5" Type="http://schemas.openxmlformats.org/officeDocument/2006/relationships/image" Target="../media/image9.jpeg"/><Relationship Id="rId4" Type="http://schemas.openxmlformats.org/officeDocument/2006/relationships/image" Target="../media/image1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6.xml"/><Relationship Id="rId5" Type="http://schemas.openxmlformats.org/officeDocument/2006/relationships/image" Target="../media/image10.jpeg"/><Relationship Id="rId4" Type="http://schemas.openxmlformats.org/officeDocument/2006/relationships/image" Target="../media/image1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7.xml"/><Relationship Id="rId5" Type="http://schemas.openxmlformats.org/officeDocument/2006/relationships/image" Target="../media/image11.jpeg"/><Relationship Id="rId4" Type="http://schemas.openxmlformats.org/officeDocument/2006/relationships/image" Target="../media/image1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8.xml"/><Relationship Id="rId4" Type="http://schemas.openxmlformats.org/officeDocument/2006/relationships/image" Target="../media/image1.em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31846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23ABEAB-FFC3-D662-6532-38C85AF28D88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369245055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902429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4" name="Tabellenplatzhalter 22">
            <a:extLst>
              <a:ext uri="{FF2B5EF4-FFF2-40B4-BE49-F238E27FC236}">
                <a16:creationId xmlns:a16="http://schemas.microsoft.com/office/drawing/2014/main" id="{A9395E96-99FB-E02B-28DE-72A793AE740F}"/>
              </a:ext>
            </a:extLst>
          </p:cNvPr>
          <p:cNvSpPr>
            <a:spLocks noGrp="1" noChangeAspect="1"/>
          </p:cNvSpPr>
          <p:nvPr>
            <p:ph type="tbl" sz="quarter" idx="16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4848D50-7B7E-05D3-782B-C126D5164987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11153671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29531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6" name="Tabellenplatzhalter 22">
            <a:extLst>
              <a:ext uri="{FF2B5EF4-FFF2-40B4-BE49-F238E27FC236}">
                <a16:creationId xmlns:a16="http://schemas.microsoft.com/office/drawing/2014/main" id="{CC9F582F-8698-C47F-B196-61398D8957AE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A40AF44-5ED8-A1BD-24B8-E79C47C60FBB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00768662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3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274032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tx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Hier beginnt</a:t>
            </a:r>
            <a:br>
              <a:rPr lang="de-DE" dirty="0"/>
            </a:br>
            <a:r>
              <a:rPr lang="de-DE" dirty="0"/>
              <a:t>ein Kapitel.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798BB436-0223-4CAC-CE45-FEE41478502F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99151" y="5246525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C5C8225-7D2D-1AAD-2501-57141FC337A0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08318176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 3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43537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accent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Hier beginnt</a:t>
            </a:r>
            <a:br>
              <a:rPr lang="de-DE" dirty="0"/>
            </a:br>
            <a:r>
              <a:rPr lang="de-DE" dirty="0"/>
              <a:t>ein Kapitel.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61FF976-8EFB-936D-DAA4-08765202E13A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403669266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483274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bg1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"Hier steht </a:t>
            </a:r>
            <a:br>
              <a:rPr lang="de-DE" dirty="0"/>
            </a:br>
            <a:r>
              <a:rPr lang="de-DE" dirty="0"/>
              <a:t>ein Zitat."</a:t>
            </a:r>
          </a:p>
          <a:p>
            <a:pPr lvl="1"/>
            <a:r>
              <a:rPr lang="de-DE" dirty="0"/>
              <a:t>Zitatgeber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9894C6C-5EE2-8934-098F-75451D811518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33281485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 + Foto groß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45488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HG_PPT_4000x2250px“; 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26457" y="3093521"/>
            <a:ext cx="7939086" cy="1006238"/>
          </a:xfrm>
          <a:prstGeom prst="rect">
            <a:avLst/>
          </a:prstGeom>
          <a:noFill/>
        </p:spPr>
        <p:txBody>
          <a:bodyPr wrap="square" lIns="0" tIns="0" rIns="0" anchor="ctr">
            <a:sp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"Hier steht ein Zitat."</a:t>
            </a:r>
          </a:p>
          <a:p>
            <a:pPr lvl="1"/>
            <a:r>
              <a:rPr lang="de-DE" dirty="0"/>
              <a:t>Zitatgeber</a:t>
            </a:r>
          </a:p>
        </p:txBody>
      </p:sp>
      <p:sp>
        <p:nvSpPr>
          <p:cNvPr id="11" name="Tabellenplatzhalter 22">
            <a:extLst>
              <a:ext uri="{FF2B5EF4-FFF2-40B4-BE49-F238E27FC236}">
                <a16:creationId xmlns:a16="http://schemas.microsoft.com/office/drawing/2014/main" id="{16E76CE0-96EB-AC0C-AA97-3B0BECBCDDA6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59043" y="582085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F72C9B8-A802-29EB-4BF3-B40883291079}"/>
              </a:ext>
            </a:extLst>
          </p:cNvPr>
          <p:cNvSpPr txBox="1"/>
          <p:nvPr/>
        </p:nvSpPr>
        <p:spPr>
          <a:xfrm>
            <a:off x="-1550648" y="0"/>
            <a:ext cx="1400629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61183236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4" pos="7174">
          <p15:clr>
            <a:srgbClr val="FBAE40"/>
          </p15:clr>
        </p15:guide>
        <p15:guide id="8" orient="horz" pos="3929">
          <p15:clr>
            <a:srgbClr val="FBAE40"/>
          </p15:clr>
        </p15:guide>
        <p15:guide id="9" pos="50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613146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1058174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0" name="Textplatzhalter 17">
            <a:extLst>
              <a:ext uri="{FF2B5EF4-FFF2-40B4-BE49-F238E27FC236}">
                <a16:creationId xmlns:a16="http://schemas.microsoft.com/office/drawing/2014/main" id="{01D31EFA-1F3D-F818-D042-E114168A89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7C84A7B-0343-C385-8925-19CEDA1AF2A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34200694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503461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69800"/>
            <a:ext cx="10581217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 dirty="0"/>
              <a:t>Headline klein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1058174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193584B-5CBA-CB90-9915-F5978D4AF6B1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273841854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4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69779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74850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74874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647" b="12915"/>
          <a:stretch>
            <a:fillRect/>
          </a:stretch>
        </p:blipFill>
        <p:spPr>
          <a:xfrm>
            <a:off x="6275388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494" t="4214" r="12396" b="11884"/>
          <a:stretch>
            <a:fillRect/>
          </a:stretch>
        </p:blipFill>
        <p:spPr>
          <a:xfrm>
            <a:off x="8877919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31" t="4741" r="36374" b="12891"/>
          <a:stretch>
            <a:fillRect/>
          </a:stretch>
        </p:blipFill>
        <p:spPr>
          <a:xfrm>
            <a:off x="627538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3695" r="19734" b="19702"/>
          <a:stretch>
            <a:fillRect/>
          </a:stretch>
        </p:blipFill>
        <p:spPr>
          <a:xfrm>
            <a:off x="8877919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75387" y="2159355"/>
            <a:ext cx="2530532" cy="1296633"/>
          </a:xfrm>
        </p:spPr>
        <p:txBody>
          <a:bodyPr lIns="144000" rIns="144000" bIns="36000" anchor="b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77919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877919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75388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DFFBE6C-C05C-552B-2FC5-FC227015C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80FE5E6C-4730-8F46-785A-C8DAE4B07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748506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3AA51CD-7650-A43E-D5C5-239A47B9EA7C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35775851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53">
          <p15:clr>
            <a:srgbClr val="FBAE40"/>
          </p15:clr>
        </p15:guide>
        <p15:guide id="10" pos="372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3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62483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928" r="28452" b="1433"/>
          <a:stretch>
            <a:fillRect/>
          </a:stretch>
        </p:blipFill>
        <p:spPr>
          <a:xfrm>
            <a:off x="5700713" y="1011069"/>
            <a:ext cx="3445843" cy="5154780"/>
          </a:xfrm>
          <a:prstGeom prst="roundRect">
            <a:avLst>
              <a:gd name="adj" fmla="val 5746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494" t="4214" r="12396" b="11884"/>
          <a:stretch>
            <a:fillRect/>
          </a:stretch>
        </p:blipFill>
        <p:spPr>
          <a:xfrm>
            <a:off x="9218556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531" t="4741" r="36374" b="12891"/>
          <a:stretch>
            <a:fillRect/>
          </a:stretch>
        </p:blipFill>
        <p:spPr>
          <a:xfrm>
            <a:off x="9218555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00713" y="4869216"/>
            <a:ext cx="3445844" cy="1296633"/>
          </a:xfrm>
        </p:spPr>
        <p:txBody>
          <a:bodyPr lIns="144000" rIns="144000" bIns="36000" anchor="b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18556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218556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5C28D5E1-CE2B-A5B2-7317-9B0A2FC7CD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59A22B75-7C30-847E-7D9A-1B18C9DBF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868A513-6C23-2760-B7D4-24D3E20245D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83982008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591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56498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6" name="Tabellenplatzhalter 22">
            <a:extLst>
              <a:ext uri="{FF2B5EF4-FFF2-40B4-BE49-F238E27FC236}">
                <a16:creationId xmlns:a16="http://schemas.microsoft.com/office/drawing/2014/main" id="{6CE4BCC0-0333-03ED-8BEC-457D4C209711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328098B-EE10-FCA7-A123-D9DDB92B3101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05635944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2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106970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116" t="23757" r="4556" b="19924"/>
          <a:stretch>
            <a:fillRect/>
          </a:stretch>
        </p:blipFill>
        <p:spPr>
          <a:xfrm>
            <a:off x="5988050" y="1011069"/>
            <a:ext cx="576103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451" t="14980" b="28006"/>
          <a:stretch>
            <a:fillRect/>
          </a:stretch>
        </p:blipFill>
        <p:spPr>
          <a:xfrm flipH="1">
            <a:off x="5988050" y="3624459"/>
            <a:ext cx="5761037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88050" y="2420965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88050" y="5130826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A9B12ACF-CACD-3CA5-FB8F-B63518B964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04679F2-8F36-B0DF-736B-E4EA40A86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9C11281-FA80-9CEE-4CDC-7501CF748FD4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94263156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772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4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380227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647" b="12915"/>
          <a:stretch>
            <a:fillRect/>
          </a:stretch>
        </p:blipFill>
        <p:spPr>
          <a:xfrm>
            <a:off x="3755124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531" t="4741" r="36374" b="12891"/>
          <a:stretch>
            <a:fillRect/>
          </a:stretch>
        </p:blipFill>
        <p:spPr>
          <a:xfrm>
            <a:off x="634237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3695" r="19734" b="19702"/>
          <a:stretch>
            <a:fillRect/>
          </a:stretch>
        </p:blipFill>
        <p:spPr>
          <a:xfrm>
            <a:off x="8929631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29631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42378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7611" t="11911" r="14425" b="5813"/>
          <a:stretch>
            <a:fillRect/>
          </a:stretch>
        </p:blipFill>
        <p:spPr>
          <a:xfrm>
            <a:off x="1167870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2530532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55124" y="5078505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3FBA3A7-1852-6165-554B-BA1E98B310D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29631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17">
            <a:extLst>
              <a:ext uri="{FF2B5EF4-FFF2-40B4-BE49-F238E27FC236}">
                <a16:creationId xmlns:a16="http://schemas.microsoft.com/office/drawing/2014/main" id="{ABCAD7B0-6D2D-C43E-6701-9ADA289DF16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2378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C51DAE2-E3F3-7C08-0BA0-57988CE4D4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499748A2-1443-0FC0-5D36-DBE1671337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0F79FCE8-AB16-A728-B865-D7F03AFD2BF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564F2EAF-9BF1-98F6-2DFF-C03B954829F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755124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03C6356-DB50-9243-D13C-77CDFFCCFCBC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77140941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77433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6332750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633306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E103A8B1-8F26-EAA5-2789-89801C3CDD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C58A7285-80F4-A85C-1F1D-19E34EF6C1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07D874F-FBDB-460B-5D9B-FCD3016963D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08184921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4951">
          <p15:clr>
            <a:srgbClr val="FBAE40"/>
          </p15:clr>
        </p15:guide>
        <p15:guide id="10" pos="4725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2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22181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622" t="18103" r="6715" b="22358"/>
          <a:stretch>
            <a:fillRect/>
          </a:stretch>
        </p:blipFill>
        <p:spPr>
          <a:xfrm>
            <a:off x="1167870" y="3624459"/>
            <a:ext cx="510751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299" t="22097" r="9629" b="16819"/>
          <a:stretch>
            <a:fillRect/>
          </a:stretch>
        </p:blipFill>
        <p:spPr>
          <a:xfrm>
            <a:off x="6339980" y="3624459"/>
            <a:ext cx="5120183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5107518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9980" y="5078505"/>
            <a:ext cx="512018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5" name="Textplatzhalter 17">
            <a:extLst>
              <a:ext uri="{FF2B5EF4-FFF2-40B4-BE49-F238E27FC236}">
                <a16:creationId xmlns:a16="http://schemas.microsoft.com/office/drawing/2014/main" id="{CF0A6EF5-D024-2300-4300-0945BBC8A49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5107518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17">
            <a:extLst>
              <a:ext uri="{FF2B5EF4-FFF2-40B4-BE49-F238E27FC236}">
                <a16:creationId xmlns:a16="http://schemas.microsoft.com/office/drawing/2014/main" id="{DBD32996-FF09-F20F-B21B-7B4F12A68D5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39980" y="3884185"/>
            <a:ext cx="512018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70A11C69-4145-A861-E4DE-BE7526A445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31A00FCC-895F-6BF0-E7DB-B127E41369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C1C30351-5EE6-0524-89B1-5272C41BD4BB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48424580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82493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69800"/>
            <a:ext cx="6332750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 dirty="0"/>
              <a:t>Headline klein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633306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Bildplatzhalter 6">
            <a:extLst>
              <a:ext uri="{FF2B5EF4-FFF2-40B4-BE49-F238E27FC236}">
                <a16:creationId xmlns:a16="http://schemas.microsoft.com/office/drawing/2014/main" id="{95A6D392-8CB6-B1C6-018A-0EE80012DC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26F4BA91-C781-B5C6-589D-9C704E2073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557526E-41A5-9338-2A42-1E9DB95B6FF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67380258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4951">
          <p15:clr>
            <a:srgbClr val="FBAE40"/>
          </p15:clr>
        </p15:guide>
        <p15:guide id="11" pos="4725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– Text &amp; 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32423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4207194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207405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739159" y="1376363"/>
            <a:ext cx="3073245" cy="4780333"/>
          </a:xfrm>
          <a:prstGeom prst="roundRect">
            <a:avLst>
              <a:gd name="adj" fmla="val 6443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id="{DFA57DC0-9DE1-8DF0-84B2-9DC704E3DB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927432" y="1376363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BCAB550A-EA36-94D1-F2D5-3B77DE8E40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927432" y="3820505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C3D8C3B5-CCD9-A0A3-8924-0C27661F2A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95616107-B240-7B3E-152C-966D84690E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207195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25BA150-4B13-D71D-45E4-62824810C363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05774234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386">
          <p15:clr>
            <a:srgbClr val="FBAE40"/>
          </p15:clr>
        </p15:guide>
        <p15:guide id="10" pos="3613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geteilt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250686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63638" y="1385517"/>
            <a:ext cx="7416800" cy="4745880"/>
          </a:xfrm>
          <a:custGeom>
            <a:avLst/>
            <a:gdLst>
              <a:gd name="connsiteX0" fmla="*/ 5173191 w 7416800"/>
              <a:gd name="connsiteY0" fmla="*/ 2213359 h 4745880"/>
              <a:gd name="connsiteX1" fmla="*/ 7218811 w 7416800"/>
              <a:gd name="connsiteY1" fmla="*/ 2213359 h 4745880"/>
              <a:gd name="connsiteX2" fmla="*/ 7416800 w 7416800"/>
              <a:gd name="connsiteY2" fmla="*/ 2411348 h 4745880"/>
              <a:gd name="connsiteX3" fmla="*/ 7416800 w 7416800"/>
              <a:gd name="connsiteY3" fmla="*/ 2742989 h 4745880"/>
              <a:gd name="connsiteX4" fmla="*/ 7416800 w 7416800"/>
              <a:gd name="connsiteY4" fmla="*/ 4547882 h 4745880"/>
              <a:gd name="connsiteX5" fmla="*/ 7218802 w 7416800"/>
              <a:gd name="connsiteY5" fmla="*/ 4745880 h 4745880"/>
              <a:gd name="connsiteX6" fmla="*/ 5526722 w 7416800"/>
              <a:gd name="connsiteY6" fmla="*/ 4745880 h 4745880"/>
              <a:gd name="connsiteX7" fmla="*/ 5173191 w 7416800"/>
              <a:gd name="connsiteY7" fmla="*/ 4745880 h 4745880"/>
              <a:gd name="connsiteX8" fmla="*/ 4975202 w 7416800"/>
              <a:gd name="connsiteY8" fmla="*/ 4547891 h 4745880"/>
              <a:gd name="connsiteX9" fmla="*/ 4975202 w 7416800"/>
              <a:gd name="connsiteY9" fmla="*/ 2411348 h 4745880"/>
              <a:gd name="connsiteX10" fmla="*/ 5173191 w 7416800"/>
              <a:gd name="connsiteY10" fmla="*/ 2213359 h 4745880"/>
              <a:gd name="connsiteX11" fmla="*/ 5173211 w 7416800"/>
              <a:gd name="connsiteY11" fmla="*/ 0 h 4745880"/>
              <a:gd name="connsiteX12" fmla="*/ 5526722 w 7416800"/>
              <a:gd name="connsiteY12" fmla="*/ 0 h 4745880"/>
              <a:gd name="connsiteX13" fmla="*/ 7218802 w 7416800"/>
              <a:gd name="connsiteY13" fmla="*/ 0 h 4745880"/>
              <a:gd name="connsiteX14" fmla="*/ 7416800 w 7416800"/>
              <a:gd name="connsiteY14" fmla="*/ 197998 h 4745880"/>
              <a:gd name="connsiteX15" fmla="*/ 7416800 w 7416800"/>
              <a:gd name="connsiteY15" fmla="*/ 1503733 h 4745880"/>
              <a:gd name="connsiteX16" fmla="*/ 7416800 w 7416800"/>
              <a:gd name="connsiteY16" fmla="*/ 1835351 h 4745880"/>
              <a:gd name="connsiteX17" fmla="*/ 7218791 w 7416800"/>
              <a:gd name="connsiteY17" fmla="*/ 2033360 h 4745880"/>
              <a:gd name="connsiteX18" fmla="*/ 5173211 w 7416800"/>
              <a:gd name="connsiteY18" fmla="*/ 2033360 h 4745880"/>
              <a:gd name="connsiteX19" fmla="*/ 4975202 w 7416800"/>
              <a:gd name="connsiteY19" fmla="*/ 1835351 h 4745880"/>
              <a:gd name="connsiteX20" fmla="*/ 4975202 w 7416800"/>
              <a:gd name="connsiteY20" fmla="*/ 198009 h 4745880"/>
              <a:gd name="connsiteX21" fmla="*/ 5173211 w 7416800"/>
              <a:gd name="connsiteY21" fmla="*/ 0 h 4745880"/>
              <a:gd name="connsiteX22" fmla="*/ 197998 w 7416800"/>
              <a:gd name="connsiteY22" fmla="*/ 0 h 4745880"/>
              <a:gd name="connsiteX23" fmla="*/ 4243682 w 7416800"/>
              <a:gd name="connsiteY23" fmla="*/ 0 h 4745880"/>
              <a:gd name="connsiteX24" fmla="*/ 4597204 w 7416800"/>
              <a:gd name="connsiteY24" fmla="*/ 0 h 4745880"/>
              <a:gd name="connsiteX25" fmla="*/ 4795202 w 7416800"/>
              <a:gd name="connsiteY25" fmla="*/ 197998 h 4745880"/>
              <a:gd name="connsiteX26" fmla="*/ 4795202 w 7416800"/>
              <a:gd name="connsiteY26" fmla="*/ 4547882 h 4745880"/>
              <a:gd name="connsiteX27" fmla="*/ 4597204 w 7416800"/>
              <a:gd name="connsiteY27" fmla="*/ 4745880 h 4745880"/>
              <a:gd name="connsiteX28" fmla="*/ 4243682 w 7416800"/>
              <a:gd name="connsiteY28" fmla="*/ 4745880 h 4745880"/>
              <a:gd name="connsiteX29" fmla="*/ 197998 w 7416800"/>
              <a:gd name="connsiteY29" fmla="*/ 4745880 h 4745880"/>
              <a:gd name="connsiteX30" fmla="*/ 0 w 7416800"/>
              <a:gd name="connsiteY30" fmla="*/ 4547882 h 4745880"/>
              <a:gd name="connsiteX31" fmla="*/ 0 w 7416800"/>
              <a:gd name="connsiteY31" fmla="*/ 197998 h 4745880"/>
              <a:gd name="connsiteX32" fmla="*/ 197998 w 7416800"/>
              <a:gd name="connsiteY32" fmla="*/ 0 h 474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416800" h="4745880">
                <a:moveTo>
                  <a:pt x="5173191" y="2213359"/>
                </a:moveTo>
                <a:lnTo>
                  <a:pt x="7218811" y="2213359"/>
                </a:lnTo>
                <a:cubicBezTo>
                  <a:pt x="7328157" y="2213359"/>
                  <a:pt x="7416800" y="2302002"/>
                  <a:pt x="7416800" y="2411348"/>
                </a:cubicBezTo>
                <a:lnTo>
                  <a:pt x="7416800" y="2742989"/>
                </a:lnTo>
                <a:lnTo>
                  <a:pt x="7416800" y="4547882"/>
                </a:lnTo>
                <a:cubicBezTo>
                  <a:pt x="7416800" y="4657233"/>
                  <a:pt x="7328153" y="4745880"/>
                  <a:pt x="7218802" y="4745880"/>
                </a:cubicBezTo>
                <a:lnTo>
                  <a:pt x="5526722" y="4745880"/>
                </a:lnTo>
                <a:lnTo>
                  <a:pt x="5173191" y="4745880"/>
                </a:lnTo>
                <a:cubicBezTo>
                  <a:pt x="5063845" y="4745880"/>
                  <a:pt x="4975202" y="4657237"/>
                  <a:pt x="4975202" y="4547891"/>
                </a:cubicBezTo>
                <a:lnTo>
                  <a:pt x="4975202" y="2411348"/>
                </a:lnTo>
                <a:cubicBezTo>
                  <a:pt x="4975202" y="2302002"/>
                  <a:pt x="5063845" y="2213359"/>
                  <a:pt x="5173191" y="2213359"/>
                </a:cubicBezTo>
                <a:close/>
                <a:moveTo>
                  <a:pt x="5173211" y="0"/>
                </a:moveTo>
                <a:lnTo>
                  <a:pt x="5526722" y="0"/>
                </a:lnTo>
                <a:lnTo>
                  <a:pt x="7218802" y="0"/>
                </a:lnTo>
                <a:cubicBezTo>
                  <a:pt x="7328153" y="0"/>
                  <a:pt x="7416800" y="88647"/>
                  <a:pt x="7416800" y="197998"/>
                </a:cubicBezTo>
                <a:lnTo>
                  <a:pt x="7416800" y="1503733"/>
                </a:lnTo>
                <a:lnTo>
                  <a:pt x="7416800" y="1835351"/>
                </a:lnTo>
                <a:cubicBezTo>
                  <a:pt x="7416800" y="1944708"/>
                  <a:pt x="7328148" y="2033360"/>
                  <a:pt x="7218791" y="2033360"/>
                </a:cubicBezTo>
                <a:lnTo>
                  <a:pt x="5173211" y="2033360"/>
                </a:lnTo>
                <a:cubicBezTo>
                  <a:pt x="5063854" y="2033360"/>
                  <a:pt x="4975202" y="1944708"/>
                  <a:pt x="4975202" y="1835351"/>
                </a:cubicBezTo>
                <a:lnTo>
                  <a:pt x="4975202" y="198009"/>
                </a:lnTo>
                <a:cubicBezTo>
                  <a:pt x="4975202" y="88652"/>
                  <a:pt x="5063854" y="0"/>
                  <a:pt x="5173211" y="0"/>
                </a:cubicBezTo>
                <a:close/>
                <a:moveTo>
                  <a:pt x="197998" y="0"/>
                </a:moveTo>
                <a:lnTo>
                  <a:pt x="4243682" y="0"/>
                </a:lnTo>
                <a:lnTo>
                  <a:pt x="4597204" y="0"/>
                </a:lnTo>
                <a:cubicBezTo>
                  <a:pt x="4706555" y="0"/>
                  <a:pt x="4795202" y="88647"/>
                  <a:pt x="4795202" y="197998"/>
                </a:cubicBezTo>
                <a:lnTo>
                  <a:pt x="4795202" y="4547882"/>
                </a:lnTo>
                <a:cubicBezTo>
                  <a:pt x="4795202" y="4657233"/>
                  <a:pt x="4706555" y="4745880"/>
                  <a:pt x="4597204" y="4745880"/>
                </a:cubicBezTo>
                <a:lnTo>
                  <a:pt x="4243682" y="4745880"/>
                </a:lnTo>
                <a:lnTo>
                  <a:pt x="197998" y="4745880"/>
                </a:lnTo>
                <a:cubicBezTo>
                  <a:pt x="88647" y="4745880"/>
                  <a:pt x="0" y="4657233"/>
                  <a:pt x="0" y="4547882"/>
                </a:cubicBezTo>
                <a:lnTo>
                  <a:pt x="0" y="197998"/>
                </a:lnTo>
                <a:cubicBezTo>
                  <a:pt x="0" y="88647"/>
                  <a:pt x="88647" y="0"/>
                  <a:pt x="19799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66B194F-5416-2147-445A-A69184AB7F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48967873-AB39-FD38-F64D-36CC903844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33233" y="2154630"/>
            <a:ext cx="2919559" cy="1416593"/>
          </a:xfrm>
        </p:spPr>
        <p:txBody>
          <a:bodyPr tIns="1548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A3342B7-4CAD-EB41-3354-5485C43388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32850" y="1369800"/>
            <a:ext cx="2919412" cy="784830"/>
          </a:xfrm>
        </p:spPr>
        <p:txBody>
          <a:bodyPr anchor="b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  <a:br>
              <a:rPr lang="de-DE" dirty="0"/>
            </a:br>
            <a:r>
              <a:rPr lang="de-DE" dirty="0" err="1"/>
              <a:t>Subheadline</a:t>
            </a:r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8BB1C7B-CB86-60C6-0026-D771F5686AC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08997288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83174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8401" y="692150"/>
            <a:ext cx="11118887" cy="5689600"/>
          </a:xfrm>
          <a:prstGeom prst="roundRect">
            <a:avLst>
              <a:gd name="adj" fmla="val 3480"/>
            </a:avLst>
          </a:pr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64A685A2-7B37-2DA9-210B-73C2F12CB7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</p:spTree>
    <p:extLst>
      <p:ext uri="{BB962C8B-B14F-4D97-AF65-F5344CB8AC3E}">
        <p14:creationId xmlns:p14="http://schemas.microsoft.com/office/powerpoint/2010/main" val="699140045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3" pos="121">
          <p15:clr>
            <a:srgbClr val="FBAE40"/>
          </p15:clr>
        </p15:guide>
        <p15:guide id="4" pos="7129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4020">
          <p15:clr>
            <a:srgbClr val="FBAE40"/>
          </p15:clr>
        </p15:guide>
        <p15:guide id="9" orient="horz" pos="43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408612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A7CBCA35-E25E-9E8A-C8D7-309F76DDDC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0BB997BE-91DD-1EF9-CC82-434EC709D3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41DDFC5B-E2FA-5AF4-D4D8-64047700A4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4C23EDB-BAC9-4F74-333C-A45095BFFB09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82792002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18245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985A7854-AEF0-CC87-5E42-C0014762F0FB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1BBAA2E2-0F7B-98FF-580A-1B678CAE22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A413EB2E-27F4-AC60-6A89-FFA52FBF08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C23F302-84E7-108E-CCE2-9F588E646127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48701591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46588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1127125" y="570655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E629DF5-65EB-0CAD-87CF-79978AA8F5B9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74569318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s u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555813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37000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8" name="Textplatzhalter 17">
            <a:extLst>
              <a:ext uri="{FF2B5EF4-FFF2-40B4-BE49-F238E27FC236}">
                <a16:creationId xmlns:a16="http://schemas.microsoft.com/office/drawing/2014/main" id="{998C5123-EB40-5BF3-E336-D98658860FF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10362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10362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837000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2" name="Bildplatzhalter 6">
            <a:extLst>
              <a:ext uri="{FF2B5EF4-FFF2-40B4-BE49-F238E27FC236}">
                <a16:creationId xmlns:a16="http://schemas.microsoft.com/office/drawing/2014/main" id="{5D13D9B8-2E4F-16C4-5220-C1E7ECC3CC8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83725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platzhalter 17">
            <a:extLst>
              <a:ext uri="{FF2B5EF4-FFF2-40B4-BE49-F238E27FC236}">
                <a16:creationId xmlns:a16="http://schemas.microsoft.com/office/drawing/2014/main" id="{98BAD37A-11D8-786F-59D6-FC8494DD73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83725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3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658113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8" name="Bildplatzhalter 16">
            <a:extLst>
              <a:ext uri="{FF2B5EF4-FFF2-40B4-BE49-F238E27FC236}">
                <a16:creationId xmlns:a16="http://schemas.microsoft.com/office/drawing/2014/main" id="{4110F123-E80D-A8BA-0289-2B6236066D4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100483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84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40" name="Bildplatzhalter 16">
            <a:extLst>
              <a:ext uri="{FF2B5EF4-FFF2-40B4-BE49-F238E27FC236}">
                <a16:creationId xmlns:a16="http://schemas.microsoft.com/office/drawing/2014/main" id="{347B7974-4674-DA6F-386B-723572BC6674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8331475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 dirty="0"/>
              <a:t>Icon </a:t>
            </a:r>
            <a:r>
              <a:rPr lang="en-US" dirty="0" err="1"/>
              <a:t>einfügen</a:t>
            </a:r>
            <a:endParaRPr lang="en-US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43C2B45-4265-7809-5E06-CC52CD8297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AC77885-4F9F-1769-9F4F-E0D01C16D7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 falls notwendig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0525FF0-B730-716F-F55C-1DC5114133DA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31198453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A6F4924B-B488-7E9B-D635-D30C5EFFE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944AB3A-312E-D409-AE95-A18EDFE8BFC6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04033572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bg1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8D4511B-B767-E8A8-B3E6-B0B2CA0FB1A2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E15E8C7-E006-47D0-736F-7BA20D7F8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153FDD0-11F3-F931-837C-5812C2701749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02486776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elle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635768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83675" y="2202226"/>
            <a:ext cx="2665943" cy="1423863"/>
          </a:xfrm>
        </p:spPr>
        <p:txBody>
          <a:bodyPr tIns="162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15" name="Tabellenplatzhalter 14">
            <a:extLst>
              <a:ext uri="{FF2B5EF4-FFF2-40B4-BE49-F238E27FC236}">
                <a16:creationId xmlns:a16="http://schemas.microsoft.com/office/drawing/2014/main" id="{0200024D-CF47-7B9B-DC38-CC2F621A6986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1163638" y="1808163"/>
            <a:ext cx="7488237" cy="4357687"/>
          </a:xfrm>
        </p:spPr>
        <p:txBody>
          <a:bodyPr>
            <a:noAutofit/>
          </a:bodyPr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9D91A985-AFB2-9442-90E0-A016CB5BE7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8DD71DD-60B9-97A6-53E1-F0658ECE00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83675" y="1808163"/>
            <a:ext cx="2665412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2117123-F996-28C1-5645-E0522E5D57AB}"/>
              </a:ext>
            </a:extLst>
          </p:cNvPr>
          <p:cNvSpPr txBox="1"/>
          <p:nvPr/>
        </p:nvSpPr>
        <p:spPr>
          <a:xfrm>
            <a:off x="-1550648" y="0"/>
            <a:ext cx="1400629" cy="55399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Das Feld „Icons“ (links neben Headline) dient als Platzhalten für Indikationen, aber auch für Fremdlogos die verwendet werden müssen.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/>
              <a:t>Bitte aus dem Ordner „VITREA Power Point Master &gt; </a:t>
            </a:r>
            <a:r>
              <a:rPr lang="de-DE" sz="1200" dirty="0" err="1"/>
              <a:t>Piktogramme_PPT</a:t>
            </a:r>
            <a:r>
              <a:rPr lang="de-DE" sz="1200" dirty="0"/>
              <a:t>“; einfügen.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252258245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139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722">
          <p15:clr>
            <a:srgbClr val="FBAE40"/>
          </p15:clr>
        </p15:guide>
        <p15:guide id="11" pos="545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2561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B97193A4-A2F5-17EB-0024-A4CE5708ED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C0E00B-A8C9-DD83-29A7-D645C1C2066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10" t="18082" r="32978" b="2550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D824392-C6E0-6794-51DF-2BF33A0A48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F14F4DCB-6E09-E05B-8488-F1A8E67FF7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77ACE53-85E9-3939-A898-12086DA81153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282681579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23909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001" t="6820" r="13410" b="10671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D76C275B-202A-2DAE-71CF-7035496FC5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77D379A7-560D-9F6D-40AA-929A3A39C8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6A7993AC-AE12-E177-148D-06C321911F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96AA27A-58A9-76CD-C9C1-6645504B48A9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94301066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, Subheadline und Diagram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1675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43" t="2407" r="35035" b="20171"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r>
              <a:rPr lang="de-DE"/>
              <a:t>Diagramm durch Klicken auf Symbol hinzufügen</a:t>
            </a:r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587AC81D-D039-3401-327D-E7F374CEA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 err="1"/>
              <a:t>Credit</a:t>
            </a:r>
            <a:r>
              <a:rPr lang="de-DE" dirty="0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BD311392-1281-6B82-502C-360AD197E4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dirty="0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2EEE0DA1-85F2-B252-F703-78C06F975EE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 dirty="0"/>
              <a:t>Bildlegende, über Listenebene erhöhen erhält man Pfeile für alle Richtungen (rechts, oben, links, unten)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503A115-6AFD-35D2-ACC5-B780460168A9}"/>
              </a:ext>
            </a:extLst>
          </p:cNvPr>
          <p:cNvSpPr txBox="1"/>
          <p:nvPr/>
        </p:nvSpPr>
        <p:spPr>
          <a:xfrm>
            <a:off x="-1550648" y="0"/>
            <a:ext cx="1400629" cy="35086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Hier können auch fertige Diagramme eingefügt, aber selbst welche erstellt werden.</a:t>
            </a:r>
          </a:p>
          <a:p>
            <a:pPr algn="l"/>
            <a:r>
              <a:rPr lang="de-DE" sz="1200" dirty="0"/>
              <a:t>Beispiele siehe PPT mit Beispielseiten.</a:t>
            </a:r>
          </a:p>
        </p:txBody>
      </p:sp>
    </p:spTree>
    <p:extLst>
      <p:ext uri="{BB962C8B-B14F-4D97-AF65-F5344CB8AC3E}">
        <p14:creationId xmlns:p14="http://schemas.microsoft.com/office/powerpoint/2010/main" val="947392419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21229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4BB78280-C6B8-3574-E32F-014F3AAFDA36}"/>
              </a:ext>
            </a:extLst>
          </p:cNvPr>
          <p:cNvSpPr/>
          <p:nvPr/>
        </p:nvSpPr>
        <p:spPr>
          <a:xfrm>
            <a:off x="6834937" y="1916113"/>
            <a:ext cx="4385371" cy="4213225"/>
          </a:xfrm>
          <a:prstGeom prst="roundRect">
            <a:avLst>
              <a:gd name="adj" fmla="val 469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4A7B1D09-2BEA-8C1D-B4DE-C7890AFFC35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97686" y="2314111"/>
            <a:ext cx="3859874" cy="784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2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4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4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>
              <a:spcBef>
                <a:spcPts val="0"/>
              </a:spcBef>
              <a:buClrTx/>
              <a:defRPr sz="14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4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de-DE"/>
              <a:t>Bild durch Klicken auf Symbol hinzufügen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BAFF2D9-C164-3551-EB86-4BC831F24DE8}"/>
              </a:ext>
            </a:extLst>
          </p:cNvPr>
          <p:cNvSpPr txBox="1"/>
          <p:nvPr/>
        </p:nvSpPr>
        <p:spPr>
          <a:xfrm>
            <a:off x="7097686" y="5726008"/>
            <a:ext cx="157312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600" dirty="0" err="1"/>
              <a:t>vitrea-health.com</a:t>
            </a:r>
            <a:endParaRPr lang="en-US" sz="1600" dirty="0"/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E21011ED-8B52-1E93-E056-7673BFFC01AA}"/>
              </a:ext>
            </a:extLst>
          </p:cNvPr>
          <p:cNvSpPr/>
          <p:nvPr/>
        </p:nvSpPr>
        <p:spPr>
          <a:xfrm>
            <a:off x="10113051" y="535058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89BD2FBB-64DE-1673-4FE7-ED490B214413}"/>
              </a:ext>
            </a:extLst>
          </p:cNvPr>
          <p:cNvSpPr txBox="1"/>
          <p:nvPr/>
        </p:nvSpPr>
        <p:spPr>
          <a:xfrm>
            <a:off x="-1545772" y="160478"/>
            <a:ext cx="140062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Hier gibt es die Möglichkeit den Verfasser und den Präsentator mit Bild und Kontaktdaten zu beschreiben.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Wenn es nur eine Person gibt bitte die linke Spalte löschen.</a:t>
            </a:r>
          </a:p>
        </p:txBody>
      </p:sp>
    </p:spTree>
    <p:extLst>
      <p:ext uri="{BB962C8B-B14F-4D97-AF65-F5344CB8AC3E}">
        <p14:creationId xmlns:p14="http://schemas.microsoft.com/office/powerpoint/2010/main" val="3676916850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14297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6"/>
          <p:cNvSpPr>
            <a:spLocks noGrp="1"/>
          </p:cNvSpPr>
          <p:nvPr>
            <p:ph idx="1"/>
          </p:nvPr>
        </p:nvSpPr>
        <p:spPr>
          <a:xfrm>
            <a:off x="838200" y="1353670"/>
            <a:ext cx="105156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D2546-E445-48D2-A3B0-D136DC794782}" type="datetime1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802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234821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0" tIns="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1127125" y="570655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B84E9C58-0817-0C90-CBF9-2F369F6AF280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2236928837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bschlussfoli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790512"/>
            <a:ext cx="8610600" cy="1535393"/>
          </a:xfrm>
        </p:spPr>
        <p:txBody>
          <a:bodyPr anchor="t">
            <a:normAutofit/>
          </a:bodyPr>
          <a:lstStyle>
            <a:lvl1pPr>
              <a:defRPr sz="3600" b="1" cap="none" spc="0">
                <a:ln w="0"/>
                <a:solidFill>
                  <a:schemeClr val="bg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pic>
        <p:nvPicPr>
          <p:cNvPr id="7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504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40105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8F975D9-6137-DE21-38F4-D5211206CAD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01050" y="0"/>
            <a:ext cx="3790950" cy="418465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5A5FE6A-1C6C-36AF-C3B3-4948DE631A5E}"/>
              </a:ext>
            </a:extLst>
          </p:cNvPr>
          <p:cNvSpPr txBox="1"/>
          <p:nvPr/>
        </p:nvSpPr>
        <p:spPr>
          <a:xfrm>
            <a:off x="-1550648" y="0"/>
            <a:ext cx="140062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In den Beispielseiten ist der Claim als Textfeld beigestellt. </a:t>
            </a:r>
          </a:p>
        </p:txBody>
      </p:sp>
    </p:spTree>
    <p:extLst>
      <p:ext uri="{BB962C8B-B14F-4D97-AF65-F5344CB8AC3E}">
        <p14:creationId xmlns:p14="http://schemas.microsoft.com/office/powerpoint/2010/main" val="3453707688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endParaRPr lang="en-US" dirty="0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1B00868-4939-1DE2-78B4-E98929343E52}"/>
              </a:ext>
            </a:extLst>
          </p:cNvPr>
          <p:cNvSpPr txBox="1"/>
          <p:nvPr/>
        </p:nvSpPr>
        <p:spPr>
          <a:xfrm>
            <a:off x="-1550648" y="0"/>
            <a:ext cx="1400629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r>
              <a:rPr lang="de-DE" sz="1200" dirty="0"/>
              <a:t>In den Beispielseiten ist der Claim als Textfeld beigestellt. </a:t>
            </a:r>
          </a:p>
        </p:txBody>
      </p:sp>
    </p:spTree>
    <p:extLst>
      <p:ext uri="{BB962C8B-B14F-4D97-AF65-F5344CB8AC3E}">
        <p14:creationId xmlns:p14="http://schemas.microsoft.com/office/powerpoint/2010/main" val="341820409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0131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366765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 dirty="0"/>
              <a:t>Headline</a:t>
            </a:r>
            <a:endParaRPr lang="en-US" dirty="0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95888" y="2108994"/>
            <a:ext cx="6553200" cy="929422"/>
          </a:xfrm>
        </p:spPr>
        <p:txBody>
          <a:bodyPr/>
          <a:lstStyle>
            <a:lvl1pPr marL="198000" indent="-198000">
              <a:spcBef>
                <a:spcPts val="0"/>
              </a:spcBef>
              <a:buClr>
                <a:schemeClr val="tx2"/>
              </a:buClr>
              <a:buFont typeface="Aptos" panose="020B0004020202020204" pitchFamily="34" charset="0"/>
              <a:buChar char="→"/>
              <a:defRPr b="1"/>
            </a:lvl1pPr>
            <a:lvl2pPr marL="396000" indent="-198000">
              <a:buClrTx/>
              <a:buFont typeface="Aptos" panose="020B0004020202020204" pitchFamily="34" charset="0"/>
              <a:buChar char="→"/>
              <a:defRPr/>
            </a:lvl2pPr>
            <a:lvl3pPr marL="0" indent="0">
              <a:spcBef>
                <a:spcPts val="1500"/>
              </a:spcBef>
              <a:buNone/>
              <a:defRPr sz="1600">
                <a:solidFill>
                  <a:schemeClr val="tx2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4AA930F-E4B6-4329-442A-4ED412FAE184}"/>
              </a:ext>
            </a:extLst>
          </p:cNvPr>
          <p:cNvSpPr txBox="1"/>
          <p:nvPr/>
        </p:nvSpPr>
        <p:spPr>
          <a:xfrm>
            <a:off x="-1550648" y="0"/>
            <a:ext cx="1400629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</p:txBody>
      </p:sp>
    </p:spTree>
    <p:extLst>
      <p:ext uri="{BB962C8B-B14F-4D97-AF65-F5344CB8AC3E}">
        <p14:creationId xmlns:p14="http://schemas.microsoft.com/office/powerpoint/2010/main" val="66092002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346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273">
          <p15:clr>
            <a:srgbClr val="FBAE40"/>
          </p15:clr>
        </p15:guide>
        <p15:guide id="10" pos="304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4852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r>
              <a:rPr lang="en-US" dirty="0"/>
              <a:t>; </a:t>
            </a:r>
            <a:r>
              <a:rPr lang="de-DE" dirty="0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577" y="1471278"/>
            <a:ext cx="4392612" cy="2608650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Headline </a:t>
            </a:r>
            <a:br>
              <a:rPr lang="de-DE" dirty="0"/>
            </a:br>
            <a:r>
              <a:rPr lang="de-DE" dirty="0"/>
              <a:t>gerne auch dreizeilig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22FC582-4692-2D72-ADF6-DFC0C61DB3E0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7140575" y="5417396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4A7F0F8-EFF0-79C8-7667-82B230E39085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547875672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ltrenner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27191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VITREA Grafik einfügen – Ordner „VITREA Power Point Master &gt; HG_PPT_4000x2250px“</a:t>
            </a:r>
            <a:r>
              <a:rPr lang="en-US" dirty="0"/>
              <a:t>; </a:t>
            </a:r>
            <a:r>
              <a:rPr lang="de-DE" dirty="0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875" y="1471278"/>
            <a:ext cx="4392314" cy="2511008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 dirty="0"/>
              <a:t>Headline </a:t>
            </a:r>
            <a:br>
              <a:rPr lang="de-DE" dirty="0"/>
            </a:br>
            <a:r>
              <a:rPr lang="de-DE" dirty="0"/>
              <a:t>gerne auch dreizeilig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accent6"/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Bild von Personen einfügen die zum Thema passen – bitte auf </a:t>
            </a:r>
            <a:r>
              <a:rPr lang="de-DE" dirty="0" err="1"/>
              <a:t>Bildcredits</a:t>
            </a:r>
            <a:r>
              <a:rPr lang="de-DE" dirty="0"/>
              <a:t> achten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19E26D37-2663-64CC-9942-CF8D8307ADAE}"/>
              </a:ext>
            </a:extLst>
          </p:cNvPr>
          <p:cNvSpPr>
            <a:spLocks noGrp="1" noChangeAspect="1"/>
          </p:cNvSpPr>
          <p:nvPr>
            <p:ph type="tbl" sz="quarter" idx="18"/>
          </p:nvPr>
        </p:nvSpPr>
        <p:spPr>
          <a:xfrm>
            <a:off x="7140574" y="5417396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r>
              <a:rPr lang="de-DE"/>
              <a:t>Tabelle durch Klicken auf Symbol hinzufügen</a:t>
            </a:r>
            <a:endParaRPr lang="en-US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D9ADB50C-821A-C388-0748-62492F8EF45A}"/>
              </a:ext>
            </a:extLst>
          </p:cNvPr>
          <p:cNvSpPr txBox="1"/>
          <p:nvPr/>
        </p:nvSpPr>
        <p:spPr>
          <a:xfrm>
            <a:off x="-1550648" y="0"/>
            <a:ext cx="1400629" cy="240065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200" dirty="0"/>
              <a:t>Generell kann man jede Textvorlage / Ebene</a:t>
            </a:r>
          </a:p>
          <a:p>
            <a:pPr algn="l"/>
            <a:r>
              <a:rPr lang="de-DE" sz="1200" dirty="0"/>
              <a:t>Titel, Untertitel etc. immer mit der „</a:t>
            </a:r>
            <a:r>
              <a:rPr lang="de-DE" sz="1200" dirty="0" err="1"/>
              <a:t>Einrückenfunktion</a:t>
            </a:r>
            <a:r>
              <a:rPr lang="de-DE" sz="1200" dirty="0"/>
              <a:t>“ verwenden. So kann man sehr schnell und effizient die Größen Farben etc. des Texts tauschen.</a:t>
            </a:r>
          </a:p>
          <a:p>
            <a:pPr algn="l"/>
            <a:endParaRPr lang="de-DE" sz="1200" dirty="0"/>
          </a:p>
          <a:p>
            <a:pPr algn="l"/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984623361"/>
      </p:ext>
    </p:extLst>
  </p:cSld>
  <p:clrMapOvr>
    <a:masterClrMapping/>
  </p:clrMapOvr>
  <p:hf hdr="0"/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oleObject" Target="../embeddings/oleObject1.bin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984F40E-AEA5-2F02-5B23-CFC32CCCF2DE}"/>
              </a:ext>
            </a:extLst>
          </p:cNvPr>
          <p:cNvGraphicFramePr>
            <a:graphicFrameLocks noChangeAspect="1"/>
          </p:cNvGraphicFramePr>
          <p:nvPr>
            <p:custDataLst>
              <p:tags r:id="rId42"/>
            </p:custDataLst>
            <p:extLst>
              <p:ext uri="{D42A27DB-BD31-4B8C-83A1-F6EECF244321}">
                <p14:modId xmlns:p14="http://schemas.microsoft.com/office/powerpoint/2010/main" val="3514108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3" imgW="348" imgH="343" progId="TCLayout.ActiveDocument.1">
                  <p:embed/>
                </p:oleObj>
              </mc:Choice>
              <mc:Fallback>
                <p:oleObj name="think-cell Folie" r:id="rId4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84F40E-AEA5-2F02-5B23-CFC32CCCF2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DA73873-4DBB-2698-5FD6-B928E0F1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870" y="1323922"/>
            <a:ext cx="10581217" cy="62324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AT" noProof="0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FA13EB-FB49-E044-B4F3-C9A723918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7870" y="2457450"/>
            <a:ext cx="10581217" cy="99867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de-AT" noProof="0" dirty="0"/>
              <a:t>Mastertextformat bearbeiten</a:t>
            </a:r>
          </a:p>
          <a:p>
            <a:pPr lvl="1"/>
            <a:r>
              <a:rPr lang="de-AT" noProof="0" dirty="0"/>
              <a:t>Zweite Ebene</a:t>
            </a:r>
          </a:p>
          <a:p>
            <a:pPr lvl="2"/>
            <a:r>
              <a:rPr lang="de-AT" noProof="0" dirty="0"/>
              <a:t>Dritte Ebene</a:t>
            </a:r>
          </a:p>
          <a:p>
            <a:pPr lvl="3"/>
            <a:r>
              <a:rPr lang="de-AT" noProof="0" dirty="0"/>
              <a:t>Vierte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FDFFBA-9F49-6E11-8CB0-EF784C9F6B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402" y="6563567"/>
            <a:ext cx="2119170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 rtl="0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fld id="{5A461680-8B71-4CAE-8579-6D15897A2512}" type="datetime1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1BE98B-A58E-912E-CA8B-6FBD25DBA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401" y="177465"/>
            <a:ext cx="10242247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E5E283-97A0-5FB2-FB16-B6FBB7D79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8402" y="381894"/>
            <a:ext cx="752578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fld id="{7264C737-5E1C-4014-A449-A40BEAAD1734}" type="slidenum">
              <a:rPr lang="de-DE" smtClean="0"/>
              <a:t>‹Nr.›</a:t>
            </a:fld>
            <a:endParaRPr lang="de-DE"/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4FF631D3-0356-13A5-7296-DF63452030D4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de-AT" noProof="0" dirty="0"/>
          </a:p>
        </p:txBody>
      </p:sp>
    </p:spTree>
    <p:extLst>
      <p:ext uri="{BB962C8B-B14F-4D97-AF65-F5344CB8AC3E}">
        <p14:creationId xmlns:p14="http://schemas.microsoft.com/office/powerpoint/2010/main" val="747360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120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000" indent="-198000" algn="l" defTabSz="914400" rtl="0" eaLnBrk="1" latinLnBrk="0" hangingPunct="1">
        <a:lnSpc>
          <a:spcPct val="85000"/>
        </a:lnSpc>
        <a:spcBef>
          <a:spcPts val="0"/>
        </a:spcBef>
        <a:buClr>
          <a:schemeClr val="tx2"/>
        </a:buClr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396000" indent="-198000" algn="l" defTabSz="914400" rtl="0" eaLnBrk="1" latinLnBrk="0" hangingPunct="1">
        <a:lnSpc>
          <a:spcPct val="85000"/>
        </a:lnSpc>
        <a:spcBef>
          <a:spcPts val="0"/>
        </a:spcBef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600" b="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DE984048-9354-D130-3886-73CA1ABABE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Textplatzhalter 4"/>
          <p:cNvSpPr>
            <a:spLocks noGrp="1"/>
          </p:cNvSpPr>
          <p:nvPr>
            <p:ph type="body" sz="quarter" idx="15"/>
          </p:nvPr>
        </p:nvSpPr>
        <p:spPr>
          <a:xfrm>
            <a:off x="7099809" y="1702672"/>
            <a:ext cx="4752975" cy="4900258"/>
          </a:xfrm>
        </p:spPr>
        <p:txBody>
          <a:bodyPr/>
          <a:lstStyle/>
          <a:p>
            <a:r>
              <a:rPr lang="de-DE" sz="2800" dirty="0"/>
              <a:t>Orthopädie/Unfallchirurgie, M. Post/C. Gerum</a:t>
            </a:r>
          </a:p>
        </p:txBody>
      </p:sp>
      <p:sp>
        <p:nvSpPr>
          <p:cNvPr id="3" name="Tabellenplatzhalter 2">
            <a:extLst>
              <a:ext uri="{FF2B5EF4-FFF2-40B4-BE49-F238E27FC236}">
                <a16:creationId xmlns:a16="http://schemas.microsoft.com/office/drawing/2014/main" id="{071C6E63-A926-1AFA-7D35-B102ADECA2C7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360790" y="5965616"/>
            <a:ext cx="2279650" cy="457196"/>
          </a:xfrm>
        </p:spPr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C0143E8E-4D3C-A5DC-FF32-6BBD88B9F66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4" name="Titel 3"/>
          <p:cNvSpPr>
            <a:spLocks noGrp="1"/>
          </p:cNvSpPr>
          <p:nvPr>
            <p:ph type="title" idx="4294967295"/>
          </p:nvPr>
        </p:nvSpPr>
        <p:spPr>
          <a:xfrm>
            <a:off x="1356518" y="350877"/>
            <a:ext cx="9478963" cy="553998"/>
          </a:xfrm>
        </p:spPr>
        <p:txBody>
          <a:bodyPr/>
          <a:lstStyle/>
          <a:p>
            <a:r>
              <a:rPr lang="de-DE" sz="4000" b="1" dirty="0">
                <a:solidFill>
                  <a:srgbClr val="FF0000"/>
                </a:solidFill>
              </a:rPr>
              <a:t>Aktiv Leben mit dem neuen Gelenk - Knie</a:t>
            </a:r>
          </a:p>
        </p:txBody>
      </p:sp>
    </p:spTree>
    <p:extLst>
      <p:ext uri="{BB962C8B-B14F-4D97-AF65-F5344CB8AC3E}">
        <p14:creationId xmlns:p14="http://schemas.microsoft.com/office/powerpoint/2010/main" val="181175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u="sng" dirty="0"/>
              <a:t>Prothesenaufbau Teilprothese/Schlittenprothese </a:t>
            </a:r>
          </a:p>
        </p:txBody>
      </p:sp>
      <p:sp>
        <p:nvSpPr>
          <p:cNvPr id="1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8891096" y="5045755"/>
            <a:ext cx="33009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Metallplateau auf dem </a:t>
            </a:r>
          </a:p>
          <a:p>
            <a:r>
              <a:rPr lang="de-DE" sz="2400" dirty="0"/>
              <a:t>Schienbeinkopf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9254159" y="3866779"/>
            <a:ext cx="1640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dirty="0"/>
              <a:t>Gleitfläche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7996843" y="2070299"/>
            <a:ext cx="3466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Oberschenkelimplantat</a:t>
            </a:r>
          </a:p>
        </p:txBody>
      </p:sp>
      <p:cxnSp>
        <p:nvCxnSpPr>
          <p:cNvPr id="11" name="Gerade Verbindung mit Pfeil 10"/>
          <p:cNvCxnSpPr>
            <a:stCxn id="21" idx="1"/>
          </p:cNvCxnSpPr>
          <p:nvPr/>
        </p:nvCxnSpPr>
        <p:spPr bwMode="auto">
          <a:xfrm flipH="1">
            <a:off x="6189967" y="2301132"/>
            <a:ext cx="1806876" cy="230832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22" name="Gerade Verbindung mit Pfeil 21"/>
          <p:cNvCxnSpPr/>
          <p:nvPr/>
        </p:nvCxnSpPr>
        <p:spPr bwMode="auto">
          <a:xfrm flipH="1">
            <a:off x="6379557" y="4181302"/>
            <a:ext cx="2731193" cy="424263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23" name="Gerade Verbindung mit Pfeil 22"/>
          <p:cNvCxnSpPr/>
          <p:nvPr/>
        </p:nvCxnSpPr>
        <p:spPr bwMode="auto">
          <a:xfrm flipH="1">
            <a:off x="6347655" y="5319616"/>
            <a:ext cx="2463837" cy="285317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809" y="1480803"/>
            <a:ext cx="4115158" cy="4772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4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Knieprothese im Röntgenbild</a:t>
            </a:r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9327" y="1403050"/>
            <a:ext cx="7045036" cy="4360025"/>
          </a:xfrm>
        </p:spPr>
      </p:pic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47" y="1515110"/>
            <a:ext cx="4701049" cy="3700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39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Prothesenaufbau</a:t>
            </a:r>
          </a:p>
        </p:txBody>
      </p:sp>
      <p:pic>
        <p:nvPicPr>
          <p:cNvPr id="10" name="Inhaltsplatzhalter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19744"/>
            <a:ext cx="4306207" cy="3387990"/>
          </a:xfrm>
          <a:prstGeom prst="rect">
            <a:avLst/>
          </a:prstGeom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769033" y="1853738"/>
            <a:ext cx="5493812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Verankerung der Prothese meist mit</a:t>
            </a:r>
          </a:p>
          <a:p>
            <a:r>
              <a:rPr lang="de-DE" dirty="0"/>
              <a:t>Zement</a:t>
            </a:r>
          </a:p>
          <a:p>
            <a:endParaRPr lang="de-DE" dirty="0"/>
          </a:p>
          <a:p>
            <a:r>
              <a:rPr lang="de-DE" dirty="0"/>
              <a:t>Verwendung von Metalllegierungen, Kunststoffgleit-</a:t>
            </a:r>
          </a:p>
          <a:p>
            <a:r>
              <a:rPr lang="de-DE" dirty="0" err="1"/>
              <a:t>flächen</a:t>
            </a:r>
            <a:endParaRPr lang="de-DE" dirty="0"/>
          </a:p>
          <a:p>
            <a:endParaRPr lang="de-DE" dirty="0"/>
          </a:p>
          <a:p>
            <a:r>
              <a:rPr lang="de-DE" dirty="0"/>
              <a:t>Gelegentlich wird auch die Fläche hinter der</a:t>
            </a:r>
          </a:p>
          <a:p>
            <a:r>
              <a:rPr lang="de-DE" dirty="0"/>
              <a:t>Kniescheibe ersetzt</a:t>
            </a:r>
          </a:p>
          <a:p>
            <a:endParaRPr lang="de-DE" dirty="0"/>
          </a:p>
          <a:p>
            <a:r>
              <a:rPr lang="de-DE" dirty="0"/>
              <a:t>Im Prothesenpass sind die eingebauten Materialien </a:t>
            </a:r>
          </a:p>
          <a:p>
            <a:r>
              <a:rPr lang="de-DE" dirty="0"/>
              <a:t>hinterlegt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715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Nach der Prothesenimplantation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000" dirty="0"/>
              <a:t>Benutzung von Hilfsmitteln (Unterarmgehstützen, Rollator, Walking-Stöcke) für ca. 4-6 Wochen je nach Gangbild</a:t>
            </a:r>
          </a:p>
          <a:p>
            <a:endParaRPr lang="de-DE" sz="2000" dirty="0"/>
          </a:p>
          <a:p>
            <a:r>
              <a:rPr lang="de-DE" sz="2000" dirty="0"/>
              <a:t>Stufenweises abtrainieren der Hilfsmittel (Gehstützen „umdrehen“, innerhalb des Gebäudes weggelassen, nur noch Outdoor-Benutzung, später ganz weglassen)</a:t>
            </a:r>
          </a:p>
          <a:p>
            <a:endParaRPr lang="de-DE" sz="2000" dirty="0"/>
          </a:p>
          <a:p>
            <a:r>
              <a:rPr lang="de-DE" sz="2000" dirty="0"/>
              <a:t>Kräftigung der Muskulatur</a:t>
            </a:r>
          </a:p>
          <a:p>
            <a:endParaRPr lang="de-DE" sz="2000" dirty="0"/>
          </a:p>
          <a:p>
            <a:r>
              <a:rPr lang="de-DE" sz="2000" dirty="0"/>
              <a:t>Training von Kraft, Gleichgewicht und Koordination</a:t>
            </a:r>
          </a:p>
          <a:p>
            <a:endParaRPr lang="de-DE" sz="2000" dirty="0"/>
          </a:p>
          <a:p>
            <a:r>
              <a:rPr lang="de-DE" sz="2000" dirty="0"/>
              <a:t>Beseitigung von Stolperfallen zu Hause</a:t>
            </a:r>
          </a:p>
          <a:p>
            <a:endParaRPr lang="de-DE" sz="2000" dirty="0"/>
          </a:p>
          <a:p>
            <a:r>
              <a:rPr lang="de-DE" sz="2000" dirty="0"/>
              <a:t>Selbsteinschätzung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</p:spTree>
    <p:extLst>
      <p:ext uri="{BB962C8B-B14F-4D97-AF65-F5344CB8AC3E}">
        <p14:creationId xmlns:p14="http://schemas.microsoft.com/office/powerpoint/2010/main" val="354706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In Bewegung kommen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de-DE" sz="2000" dirty="0"/>
          </a:p>
          <a:p>
            <a:r>
              <a:rPr lang="de-DE" sz="2000" dirty="0"/>
              <a:t>In der Regel erlaubte Vollbelastung des Gelenkes</a:t>
            </a:r>
          </a:p>
          <a:p>
            <a:endParaRPr lang="de-DE" sz="2000" dirty="0"/>
          </a:p>
          <a:p>
            <a:r>
              <a:rPr lang="de-DE" sz="2000" dirty="0"/>
              <a:t>Intensives Training der Beweglichkeit erforderlich (Beugung UND Streckung!)</a:t>
            </a:r>
          </a:p>
          <a:p>
            <a:endParaRPr lang="de-DE" sz="2000" dirty="0"/>
          </a:p>
          <a:p>
            <a:r>
              <a:rPr lang="de-DE" sz="2000" dirty="0"/>
              <a:t>Kein Unterlagern des Gelenkes mit Kissen o.ä.</a:t>
            </a:r>
          </a:p>
          <a:p>
            <a:endParaRPr lang="de-DE" sz="2000" dirty="0"/>
          </a:p>
          <a:p>
            <a:r>
              <a:rPr lang="de-DE" sz="2000" dirty="0"/>
              <a:t>Ausreichende Einnahme von Schmerzmedikamenten um in die Bewegung zu kommen (so wenig wie möglich, aber soviel wie nötig)</a:t>
            </a:r>
          </a:p>
          <a:p>
            <a:endParaRPr lang="de-DE" sz="2000" dirty="0"/>
          </a:p>
          <a:p>
            <a:r>
              <a:rPr lang="de-DE" sz="2000" dirty="0"/>
              <a:t>Nach Knie-Prothesenimplantation sind teilweise noch erhebliche Schmerzen nicht untypisch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</p:spTree>
    <p:extLst>
      <p:ext uri="{BB962C8B-B14F-4D97-AF65-F5344CB8AC3E}">
        <p14:creationId xmlns:p14="http://schemas.microsoft.com/office/powerpoint/2010/main" val="141388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Haltbarkeit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2000" dirty="0"/>
          </a:p>
          <a:p>
            <a:r>
              <a:rPr lang="de-DE" sz="2000" dirty="0"/>
              <a:t>Haltbarkeit ca. 15-20 Jahre</a:t>
            </a:r>
          </a:p>
          <a:p>
            <a:endParaRPr lang="de-DE" sz="2000" dirty="0"/>
          </a:p>
          <a:p>
            <a:r>
              <a:rPr lang="de-DE" sz="2000" dirty="0"/>
              <a:t>Bewegung (schmerzangepasst)</a:t>
            </a:r>
          </a:p>
          <a:p>
            <a:endParaRPr lang="de-DE" sz="2000" dirty="0"/>
          </a:p>
          <a:p>
            <a:r>
              <a:rPr lang="de-DE" sz="2000" dirty="0"/>
              <a:t>Sportliche Betätigung (Walken, Radfahren, Bewegung im Wasser, Gymnastik)</a:t>
            </a:r>
          </a:p>
          <a:p>
            <a:endParaRPr lang="de-DE" sz="2000" dirty="0"/>
          </a:p>
          <a:p>
            <a:r>
              <a:rPr lang="de-DE" sz="2000" dirty="0"/>
              <a:t>Belastungen anpassen/reduzieren -&gt; individuelle Entscheidung des Patienten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</p:spTree>
    <p:extLst>
      <p:ext uri="{BB962C8B-B14F-4D97-AF65-F5344CB8AC3E}">
        <p14:creationId xmlns:p14="http://schemas.microsoft.com/office/powerpoint/2010/main" val="19981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Infektion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DE" sz="2000" dirty="0"/>
          </a:p>
          <a:p>
            <a:r>
              <a:rPr lang="de-DE" sz="2000" dirty="0"/>
              <a:t>Durch Zirkulation von Bakterien über das Blut, die sich dann auf der Prothesenoberfläche absetzen (z.B. Zahnbehandlung, Lunge, Blase)</a:t>
            </a:r>
          </a:p>
          <a:p>
            <a:endParaRPr lang="de-DE" sz="2000" dirty="0"/>
          </a:p>
          <a:p>
            <a:r>
              <a:rPr lang="de-DE" sz="2000" dirty="0"/>
              <a:t>Infektion erst nehmen und ärztlich abklären lassen</a:t>
            </a:r>
          </a:p>
          <a:p>
            <a:endParaRPr lang="de-DE" sz="2000" dirty="0"/>
          </a:p>
          <a:p>
            <a:r>
              <a:rPr lang="de-DE" sz="2000" dirty="0"/>
              <a:t>Ggf. auch prophylaktische Antibiose</a:t>
            </a:r>
          </a:p>
          <a:p>
            <a:endParaRPr lang="de-DE" sz="2000" dirty="0"/>
          </a:p>
          <a:p>
            <a:r>
              <a:rPr lang="de-DE" sz="2000" dirty="0"/>
              <a:t>Auch Bagatellwunden korrekt versorgen lassen</a:t>
            </a:r>
          </a:p>
          <a:p>
            <a:endParaRPr lang="de-DE" sz="2000" dirty="0"/>
          </a:p>
          <a:p>
            <a:r>
              <a:rPr lang="de-DE" sz="2000" dirty="0"/>
              <a:t>Gute Einstellung der Risikofaktoren, insb. Diabetes mellitus</a:t>
            </a:r>
          </a:p>
          <a:p>
            <a:endParaRPr lang="de-DE" sz="2000" dirty="0"/>
          </a:p>
          <a:p>
            <a:r>
              <a:rPr lang="de-DE" sz="2000" dirty="0"/>
              <a:t>Schmerzen am Kniegelenk, Rötungen, Schwellung, Fieber ohne andere Ursache sind immer ein Alarmzeichen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</p:spTree>
    <p:extLst>
      <p:ext uri="{BB962C8B-B14F-4D97-AF65-F5344CB8AC3E}">
        <p14:creationId xmlns:p14="http://schemas.microsoft.com/office/powerpoint/2010/main" val="309545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Thromboseprophylaxe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DE" sz="2000" dirty="0"/>
          </a:p>
          <a:p>
            <a:r>
              <a:rPr lang="de-DE" sz="2000" dirty="0"/>
              <a:t>Thrombose ist ein Blutgerinnsel in den tiefen Beinvenen -&gt; Lungenembolie möglich</a:t>
            </a:r>
          </a:p>
          <a:p>
            <a:endParaRPr lang="de-DE" sz="2000" dirty="0"/>
          </a:p>
          <a:p>
            <a:r>
              <a:rPr lang="de-DE" sz="2000" dirty="0"/>
              <a:t>Daher medikamentöse Risikosenkung mit blutverdünnenden Medikamenten (Spritze/Tablette)</a:t>
            </a:r>
          </a:p>
          <a:p>
            <a:endParaRPr lang="de-DE" sz="2000" dirty="0"/>
          </a:p>
          <a:p>
            <a:r>
              <a:rPr lang="de-DE" sz="2000" dirty="0"/>
              <a:t>Gemäß Leitlinie soll die Medikation für mind. 11-14 Tage eingenommen werden</a:t>
            </a:r>
          </a:p>
          <a:p>
            <a:r>
              <a:rPr lang="de-DE" sz="2000" dirty="0"/>
              <a:t>(-&gt; oft variierende Vorgaben in den </a:t>
            </a:r>
            <a:r>
              <a:rPr lang="de-DE" sz="2000" dirty="0" err="1"/>
              <a:t>Entlassberichten</a:t>
            </a:r>
            <a:r>
              <a:rPr lang="de-DE" sz="2000" dirty="0"/>
              <a:t> der Operateure)</a:t>
            </a:r>
          </a:p>
          <a:p>
            <a:endParaRPr lang="de-DE" sz="2000" dirty="0"/>
          </a:p>
          <a:p>
            <a:r>
              <a:rPr lang="de-DE" sz="2000" dirty="0"/>
              <a:t>Nach Kniegelenkersatz beträgt das Thromboserisiko ca. 50% ohne Prophylaxe!</a:t>
            </a:r>
          </a:p>
          <a:p>
            <a:endParaRPr lang="de-DE" sz="2000" dirty="0"/>
          </a:p>
          <a:p>
            <a:r>
              <a:rPr lang="de-DE" sz="2000" dirty="0"/>
              <a:t>Die Medikation nicht ohne ärztliche Rücksprache eigenständig absetzen</a:t>
            </a:r>
          </a:p>
          <a:p>
            <a:endParaRPr lang="de-DE" sz="2000" dirty="0"/>
          </a:p>
          <a:p>
            <a:r>
              <a:rPr lang="de-DE" sz="2000" dirty="0"/>
              <a:t>Ergänzend: Aktivierung der Wadenmuskulatur, Kompressionsstrümpfe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</p:spTree>
    <p:extLst>
      <p:ext uri="{BB962C8B-B14F-4D97-AF65-F5344CB8AC3E}">
        <p14:creationId xmlns:p14="http://schemas.microsoft.com/office/powerpoint/2010/main" val="95917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Allgemeiner Hinweis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dirty="0"/>
              <a:t>Während der Rehabilitation sind an Wochenenden keine Übernachtungen zu Hause zulässig!</a:t>
            </a:r>
          </a:p>
          <a:p>
            <a:endParaRPr lang="de-DE" dirty="0"/>
          </a:p>
          <a:p>
            <a:r>
              <a:rPr lang="de-DE" dirty="0"/>
              <a:t>Zum stationären Aufenthalt gehören auch die Nächte!</a:t>
            </a:r>
          </a:p>
          <a:p>
            <a:endParaRPr lang="de-DE" dirty="0"/>
          </a:p>
          <a:p>
            <a:r>
              <a:rPr lang="de-DE" dirty="0"/>
              <a:t>Lediglich in besonderen/unabsehbaren Fällen ist eine Beurlaubung über Nacht möglich </a:t>
            </a:r>
          </a:p>
          <a:p>
            <a:r>
              <a:rPr lang="de-DE" dirty="0"/>
              <a:t>(z.B. Todesfall)!</a:t>
            </a:r>
          </a:p>
          <a:p>
            <a:endParaRPr lang="de-DE" dirty="0"/>
          </a:p>
          <a:p>
            <a:r>
              <a:rPr lang="de-DE" dirty="0"/>
              <a:t>Hochzeiten, Geburtstage oder sonstige Veranstaltungen wären planbar gewesen und stellen keinen Beurlaubungsgrund dar! 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A4D2546-E445-48D2-A3B0-D136DC794782}" type="datetime1">
              <a:rPr lang="de-DE" smtClean="0"/>
              <a:t>26.02.2026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264C737-5E1C-4014-A449-A40BEAAD1734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539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C309CCEF-BB55-78B2-0E43-AF602E5190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4" name="Tabellenplatzhalter 13">
            <a:extLst>
              <a:ext uri="{FF2B5EF4-FFF2-40B4-BE49-F238E27FC236}">
                <a16:creationId xmlns:a16="http://schemas.microsoft.com/office/drawing/2014/main" id="{7BAA0BC6-D750-C295-B3B0-070A3BA7EA7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253539" y="6006044"/>
            <a:ext cx="2279650" cy="457196"/>
          </a:xfrm>
        </p:spPr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1971802" y="2138575"/>
            <a:ext cx="8248396" cy="1994392"/>
          </a:xfrm>
        </p:spPr>
        <p:txBody>
          <a:bodyPr/>
          <a:lstStyle/>
          <a:p>
            <a:r>
              <a:rPr lang="de-DE" sz="7200" b="1" dirty="0">
                <a:solidFill>
                  <a:srgbClr val="FF0000"/>
                </a:solidFill>
              </a:rPr>
              <a:t>Vielen Dank für Ihre Aufmerksamkeit !</a:t>
            </a:r>
          </a:p>
        </p:txBody>
      </p:sp>
    </p:spTree>
    <p:extLst>
      <p:ext uri="{BB962C8B-B14F-4D97-AF65-F5344CB8AC3E}">
        <p14:creationId xmlns:p14="http://schemas.microsoft.com/office/powerpoint/2010/main" val="104785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Aufbau des Kniegelenkes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721368" y="1542534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Oberschenkel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8549569" y="5180599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Schienbein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480724" y="5252466"/>
            <a:ext cx="1343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Wadenbein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94492" y="386724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Seitenband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1804724" y="2738389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Kniescheibe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8943602" y="2738389"/>
            <a:ext cx="147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Menisken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8779591" y="1750291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Knorpel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8763421" y="4294646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Kreuzbänder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423" y="1439932"/>
            <a:ext cx="3956023" cy="4854633"/>
          </a:xfrm>
          <a:prstGeom prst="rect">
            <a:avLst/>
          </a:prstGeom>
        </p:spPr>
      </p:pic>
      <p:cxnSp>
        <p:nvCxnSpPr>
          <p:cNvPr id="9" name="Gerade Verbindung mit Pfeil 8"/>
          <p:cNvCxnSpPr/>
          <p:nvPr/>
        </p:nvCxnSpPr>
        <p:spPr bwMode="auto">
          <a:xfrm>
            <a:off x="3449782" y="1837113"/>
            <a:ext cx="2111433" cy="356154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17" name="Gerade Verbindung mit Pfeil 16"/>
          <p:cNvCxnSpPr/>
          <p:nvPr/>
        </p:nvCxnSpPr>
        <p:spPr bwMode="auto">
          <a:xfrm>
            <a:off x="3441469" y="2923055"/>
            <a:ext cx="3117273" cy="352160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20" name="Gerade Verbindung mit Pfeil 19"/>
          <p:cNvCxnSpPr/>
          <p:nvPr/>
        </p:nvCxnSpPr>
        <p:spPr bwMode="auto">
          <a:xfrm>
            <a:off x="3329501" y="4051914"/>
            <a:ext cx="2231714" cy="264783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29" name="Gerade Verbindung mit Pfeil 28"/>
          <p:cNvCxnSpPr/>
          <p:nvPr/>
        </p:nvCxnSpPr>
        <p:spPr bwMode="auto">
          <a:xfrm flipV="1">
            <a:off x="4038600" y="5395052"/>
            <a:ext cx="1663931" cy="138815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31" name="Gerade Verbindung mit Pfeil 30"/>
          <p:cNvCxnSpPr>
            <a:stCxn id="14" idx="1"/>
          </p:cNvCxnSpPr>
          <p:nvPr/>
        </p:nvCxnSpPr>
        <p:spPr bwMode="auto">
          <a:xfrm flipH="1">
            <a:off x="7315200" y="1934957"/>
            <a:ext cx="1464391" cy="1462589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33" name="Gerade Verbindung mit Pfeil 32"/>
          <p:cNvCxnSpPr>
            <a:stCxn id="13" idx="1"/>
          </p:cNvCxnSpPr>
          <p:nvPr/>
        </p:nvCxnSpPr>
        <p:spPr bwMode="auto">
          <a:xfrm flipH="1">
            <a:off x="7306887" y="2923055"/>
            <a:ext cx="1636715" cy="1128859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35" name="Gerade Verbindung mit Pfeil 34"/>
          <p:cNvCxnSpPr/>
          <p:nvPr/>
        </p:nvCxnSpPr>
        <p:spPr bwMode="auto">
          <a:xfrm flipH="1" flipV="1">
            <a:off x="6716494" y="4075005"/>
            <a:ext cx="1937055" cy="588973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37" name="Gerade Verbindung mit Pfeil 36"/>
          <p:cNvCxnSpPr>
            <a:stCxn id="8" idx="1"/>
          </p:cNvCxnSpPr>
          <p:nvPr/>
        </p:nvCxnSpPr>
        <p:spPr bwMode="auto">
          <a:xfrm flipH="1">
            <a:off x="6716494" y="5365265"/>
            <a:ext cx="1833075" cy="345682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</p:spTree>
    <p:extLst>
      <p:ext uri="{BB962C8B-B14F-4D97-AF65-F5344CB8AC3E}">
        <p14:creationId xmlns:p14="http://schemas.microsoft.com/office/powerpoint/2010/main" val="272280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Arthrose – was ist das?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210" y="2139943"/>
            <a:ext cx="5702790" cy="3728315"/>
          </a:xfrm>
        </p:spPr>
      </p:pic>
      <p:sp>
        <p:nvSpPr>
          <p:cNvPr id="10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7298575" y="177061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6353429" y="2069228"/>
            <a:ext cx="5314340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Die Arthrose ist eine kontinuierlich fortschreitende,</a:t>
            </a:r>
          </a:p>
          <a:p>
            <a:r>
              <a:rPr lang="de-DE" dirty="0"/>
              <a:t>degenerative Erkrankung des Gelenkknorpels</a:t>
            </a:r>
          </a:p>
          <a:p>
            <a:endParaRPr lang="de-DE" dirty="0"/>
          </a:p>
          <a:p>
            <a:r>
              <a:rPr lang="de-DE" dirty="0"/>
              <a:t>Chronische Erkrankung</a:t>
            </a:r>
          </a:p>
          <a:p>
            <a:endParaRPr lang="de-DE" dirty="0"/>
          </a:p>
          <a:p>
            <a:r>
              <a:rPr lang="de-DE" dirty="0"/>
              <a:t>Eine Heilung im Sinne einer vollständigen</a:t>
            </a:r>
          </a:p>
          <a:p>
            <a:r>
              <a:rPr lang="de-DE" dirty="0"/>
              <a:t>Wiederherstellung des Knorpels ist nicht zu </a:t>
            </a:r>
          </a:p>
          <a:p>
            <a:r>
              <a:rPr lang="de-DE" dirty="0"/>
              <a:t>erreichen</a:t>
            </a:r>
          </a:p>
          <a:p>
            <a:endParaRPr lang="de-DE" dirty="0"/>
          </a:p>
          <a:p>
            <a:r>
              <a:rPr lang="de-DE" dirty="0"/>
              <a:t>Missverhältnis zwischen Tragfähigkeit und</a:t>
            </a:r>
          </a:p>
          <a:p>
            <a:r>
              <a:rPr lang="de-DE" dirty="0"/>
              <a:t>Beanspruchung des Gelenks</a:t>
            </a:r>
          </a:p>
        </p:txBody>
      </p:sp>
    </p:spTree>
    <p:extLst>
      <p:ext uri="{BB962C8B-B14F-4D97-AF65-F5344CB8AC3E}">
        <p14:creationId xmlns:p14="http://schemas.microsoft.com/office/powerpoint/2010/main" val="186464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6884" y="0"/>
            <a:ext cx="10515600" cy="892372"/>
          </a:xfrm>
        </p:spPr>
        <p:txBody>
          <a:bodyPr/>
          <a:lstStyle/>
          <a:p>
            <a:pPr algn="ctr"/>
            <a:r>
              <a:rPr lang="de-DE" u="sng" dirty="0"/>
              <a:t>Arthrose im Röntgenbild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55" y="1016970"/>
            <a:ext cx="7102579" cy="5371420"/>
          </a:xfrm>
        </p:spPr>
      </p:pic>
      <p:sp>
        <p:nvSpPr>
          <p:cNvPr id="9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</p:spTree>
    <p:extLst>
      <p:ext uri="{BB962C8B-B14F-4D97-AF65-F5344CB8AC3E}">
        <p14:creationId xmlns:p14="http://schemas.microsoft.com/office/powerpoint/2010/main" val="3890154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Symptome bei Arthrose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Schmerzcharakter (Anlauf- , Belastungs-, Bewegungs-, Nacht- oder Ruheschmerz)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Schmerzlokalisation (Oberschenkel, Kniegelenk, Hüftgelenk)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Verschlechterung der Beweglichkeit im Kniegelenk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Gelenkgeräusche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Schlechtes Gangbild/Hinken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Reduzierte körperliche Belastbarkeit, rasche Ermüdung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</p:spTree>
    <p:extLst>
      <p:ext uri="{BB962C8B-B14F-4D97-AF65-F5344CB8AC3E}">
        <p14:creationId xmlns:p14="http://schemas.microsoft.com/office/powerpoint/2010/main" val="42598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Ursachen der Arthrose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Gelenkverletzung in der Vorgeschichte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Belastung des Gelenks durch Sport und Beruf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Deformitäten, Fehlstellung des Gelenkes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Entzündliche Gelenkerkrankungen (bakteriell/</a:t>
            </a:r>
            <a:r>
              <a:rPr lang="de-DE" sz="2000" dirty="0" err="1"/>
              <a:t>abakteriell</a:t>
            </a:r>
            <a:r>
              <a:rPr lang="de-DE" sz="2000" dirty="0"/>
              <a:t> (z.B. rheumatischer Formenkreis))</a:t>
            </a:r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Risikofaktoren: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Alter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Übergewicht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Genetische Faktoren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</p:spTree>
    <p:extLst>
      <p:ext uri="{BB962C8B-B14F-4D97-AF65-F5344CB8AC3E}">
        <p14:creationId xmlns:p14="http://schemas.microsoft.com/office/powerpoint/2010/main" val="37444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Maßnahmen bei Arthrose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Physiotherapie, Übungen in Eigenregie</a:t>
            </a:r>
          </a:p>
          <a:p>
            <a:r>
              <a:rPr lang="de-DE" sz="2000" dirty="0"/>
              <a:t>-&gt; Vorbeugend oder zur Verbesserung einer Muskelschwäche, Bewegungseinschränkung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Medikamenteneinnahme</a:t>
            </a:r>
          </a:p>
          <a:p>
            <a:r>
              <a:rPr lang="de-DE" sz="2000" dirty="0"/>
              <a:t>-&gt; Linderung des Symptoms Schmerz, aber nicht der Arthrose an sich</a:t>
            </a:r>
          </a:p>
          <a:p>
            <a:r>
              <a:rPr lang="de-DE" sz="2000" dirty="0"/>
              <a:t>     Klassische Schmerzmedikamente: z.B. Voltaren, Ibuprofen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Operative Maßnahmen, bei denen das Gelenk erhalten bleibt</a:t>
            </a:r>
          </a:p>
          <a:p>
            <a:r>
              <a:rPr lang="de-DE" sz="2000" dirty="0"/>
              <a:t>-&gt; Korrektureingriffe an der Beinachse, Eingriffe aus der Knorpelchirurgie </a:t>
            </a:r>
          </a:p>
          <a:p>
            <a:endParaRPr lang="de-DE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Implantation einer </a:t>
            </a:r>
            <a:r>
              <a:rPr lang="de-DE" sz="2000" dirty="0" err="1"/>
              <a:t>Endoprothese</a:t>
            </a:r>
            <a:r>
              <a:rPr lang="de-DE" sz="2000" dirty="0"/>
              <a:t> bei fortgeschrittener Arthrose, therapieresistenten Beschwerden und Einschränkungen der Lebensqualität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</p:spTree>
    <p:extLst>
      <p:ext uri="{BB962C8B-B14F-4D97-AF65-F5344CB8AC3E}">
        <p14:creationId xmlns:p14="http://schemas.microsoft.com/office/powerpoint/2010/main" val="17412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u="sng" dirty="0"/>
              <a:t>Die </a:t>
            </a:r>
            <a:r>
              <a:rPr lang="de-DE" u="sng" dirty="0" err="1"/>
              <a:t>Endoprothese</a:t>
            </a:r>
            <a:endParaRPr lang="de-DE" u="sng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sz="2400" dirty="0"/>
              <a:t>Austausch/Ersatz der Gelenkteile, die von Arthrose betroffen sind</a:t>
            </a:r>
          </a:p>
          <a:p>
            <a:r>
              <a:rPr lang="de-DE" sz="2400" dirty="0"/>
              <a:t>-&gt; beim Kniegelenk funktioniert dies wie bei einer „Überkronung“</a:t>
            </a:r>
          </a:p>
          <a:p>
            <a:endParaRPr lang="de-DE" sz="2400" dirty="0"/>
          </a:p>
          <a:p>
            <a:r>
              <a:rPr lang="de-DE" sz="2400" dirty="0"/>
              <a:t>Planung der Prothese durch den Operateur vor der Operation</a:t>
            </a:r>
          </a:p>
          <a:p>
            <a:endParaRPr lang="de-DE" sz="2400" dirty="0"/>
          </a:p>
          <a:p>
            <a:r>
              <a:rPr lang="de-DE" sz="2400" dirty="0"/>
              <a:t>Ausbalancieren von Weichteilen, Muskeln, Bändern erforderlich</a:t>
            </a:r>
          </a:p>
          <a:p>
            <a:r>
              <a:rPr lang="de-DE" sz="2400" dirty="0"/>
              <a:t>-&gt; weniger ein Knochen-, sondern mehr ein Weichteileingriff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</p:spTree>
    <p:extLst>
      <p:ext uri="{BB962C8B-B14F-4D97-AF65-F5344CB8AC3E}">
        <p14:creationId xmlns:p14="http://schemas.microsoft.com/office/powerpoint/2010/main" val="77481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5372"/>
            <a:ext cx="10515600" cy="892372"/>
          </a:xfrm>
        </p:spPr>
        <p:txBody>
          <a:bodyPr/>
          <a:lstStyle/>
          <a:p>
            <a:pPr algn="ctr"/>
            <a:r>
              <a:rPr lang="de-DE" u="sng" dirty="0"/>
              <a:t>Prothesenaufbau Vollprothese</a:t>
            </a: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201" y="1654247"/>
            <a:ext cx="5550257" cy="4163280"/>
          </a:xfrm>
        </p:spPr>
      </p:pic>
      <p:sp>
        <p:nvSpPr>
          <p:cNvPr id="15" name="Fußzeilenplatzhalt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 dirty="0"/>
              <a:t>Aktiv Leben - Kniegelenk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1004" y="1654247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Oberschenkelimplantat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4497981" y="5997079"/>
            <a:ext cx="4095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Metallplateau auf dem Schienbeinkopf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4790186" y="1270716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Gleitfläche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9151222" y="2691709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2" name="Textfeld 21"/>
          <p:cNvSpPr txBox="1"/>
          <p:nvPr/>
        </p:nvSpPr>
        <p:spPr>
          <a:xfrm>
            <a:off x="8814376" y="4977098"/>
            <a:ext cx="2223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Verankerungsschaft</a:t>
            </a:r>
            <a:endParaRPr lang="de-DE" dirty="0"/>
          </a:p>
        </p:txBody>
      </p:sp>
      <p:cxnSp>
        <p:nvCxnSpPr>
          <p:cNvPr id="6" name="Gerade Verbindung mit Pfeil 5"/>
          <p:cNvCxnSpPr/>
          <p:nvPr/>
        </p:nvCxnSpPr>
        <p:spPr bwMode="auto">
          <a:xfrm flipH="1">
            <a:off x="5353396" y="1833799"/>
            <a:ext cx="8313" cy="1474666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11" name="Gerade Verbindung mit Pfeil 10"/>
          <p:cNvCxnSpPr/>
          <p:nvPr/>
        </p:nvCxnSpPr>
        <p:spPr bwMode="auto">
          <a:xfrm>
            <a:off x="2335876" y="2279473"/>
            <a:ext cx="1702724" cy="1311625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14" name="Gerade Verbindung mit Pfeil 13"/>
          <p:cNvCxnSpPr/>
          <p:nvPr/>
        </p:nvCxnSpPr>
        <p:spPr bwMode="auto">
          <a:xfrm flipH="1" flipV="1">
            <a:off x="6334299" y="3957752"/>
            <a:ext cx="2259675" cy="1137950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  <p:cxnSp>
        <p:nvCxnSpPr>
          <p:cNvPr id="20" name="Gerade Verbindung mit Pfeil 19"/>
          <p:cNvCxnSpPr/>
          <p:nvPr/>
        </p:nvCxnSpPr>
        <p:spPr bwMode="auto">
          <a:xfrm flipH="1" flipV="1">
            <a:off x="6064895" y="4573730"/>
            <a:ext cx="481082" cy="1311805"/>
          </a:xfrm>
          <a:prstGeom prst="straightConnector1">
            <a:avLst/>
          </a:prstGeom>
          <a:solidFill>
            <a:srgbClr val="0091B8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>
            <a:outerShdw dist="35921" dir="2700000" algn="ctr" rotWithShape="0">
              <a:schemeClr val="bg2"/>
            </a:outerShdw>
          </a:effectLst>
        </p:spPr>
      </p:cxnSp>
    </p:spTree>
    <p:extLst>
      <p:ext uri="{BB962C8B-B14F-4D97-AF65-F5344CB8AC3E}">
        <p14:creationId xmlns:p14="http://schemas.microsoft.com/office/powerpoint/2010/main" val="421331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ITREA 2025">
  <a:themeElements>
    <a:clrScheme name="VITREA">
      <a:dk1>
        <a:srgbClr val="003F48"/>
      </a:dk1>
      <a:lt1>
        <a:srgbClr val="F9F0DF"/>
      </a:lt1>
      <a:dk2>
        <a:srgbClr val="EF5246"/>
      </a:dk2>
      <a:lt2>
        <a:srgbClr val="F9F0DF"/>
      </a:lt2>
      <a:accent1>
        <a:srgbClr val="F7E7D3"/>
      </a:accent1>
      <a:accent2>
        <a:srgbClr val="F5ADBB"/>
      </a:accent2>
      <a:accent3>
        <a:srgbClr val="FE6C23"/>
      </a:accent3>
      <a:accent4>
        <a:srgbClr val="FEBA27"/>
      </a:accent4>
      <a:accent5>
        <a:srgbClr val="8BD2F4"/>
      </a:accent5>
      <a:accent6>
        <a:srgbClr val="003F48"/>
      </a:accent6>
      <a:hlink>
        <a:srgbClr val="003F48"/>
      </a:hlink>
      <a:folHlink>
        <a:srgbClr val="003F48"/>
      </a:folHlink>
    </a:clrScheme>
    <a:fontScheme name="VITREA">
      <a:majorFont>
        <a:latin typeface="Rauschen B Medium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sz="20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  <a:tailEnd type="triangl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VITREA_PowerPoint_Master</Template>
  <TotalTime>0</TotalTime>
  <Words>744</Words>
  <Application>Microsoft Office PowerPoint</Application>
  <PresentationFormat>Breitbild</PresentationFormat>
  <Paragraphs>184</Paragraphs>
  <Slides>19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5" baseType="lpstr">
      <vt:lpstr>Aptos</vt:lpstr>
      <vt:lpstr>Arial</vt:lpstr>
      <vt:lpstr>Calibri</vt:lpstr>
      <vt:lpstr>Rauschen B Medium</vt:lpstr>
      <vt:lpstr>VITREA 2025</vt:lpstr>
      <vt:lpstr>think-cell Folie</vt:lpstr>
      <vt:lpstr>Aktiv Leben mit dem neuen Gelenk - Knie</vt:lpstr>
      <vt:lpstr>Aufbau des Kniegelenkes</vt:lpstr>
      <vt:lpstr>Arthrose – was ist das?</vt:lpstr>
      <vt:lpstr>Arthrose im Röntgenbild</vt:lpstr>
      <vt:lpstr>Symptome bei Arthrose</vt:lpstr>
      <vt:lpstr>Ursachen der Arthrose</vt:lpstr>
      <vt:lpstr>Maßnahmen bei Arthrose</vt:lpstr>
      <vt:lpstr>Die Endoprothese</vt:lpstr>
      <vt:lpstr>Prothesenaufbau Vollprothese</vt:lpstr>
      <vt:lpstr>Prothesenaufbau Teilprothese/Schlittenprothese </vt:lpstr>
      <vt:lpstr>Knieprothese im Röntgenbild</vt:lpstr>
      <vt:lpstr>Prothesenaufbau</vt:lpstr>
      <vt:lpstr>Nach der Prothesenimplantation</vt:lpstr>
      <vt:lpstr>In Bewegung kommen</vt:lpstr>
      <vt:lpstr>Haltbarkeit</vt:lpstr>
      <vt:lpstr>Infektion</vt:lpstr>
      <vt:lpstr>Thromboseprophylaxe</vt:lpstr>
      <vt:lpstr>Allgemeiner Hinweis</vt:lpstr>
      <vt:lpstr>Vielen Dank für Ihre Aufmerksamkeit !</vt:lpstr>
    </vt:vector>
  </TitlesOfParts>
  <Company>Helios Kliniken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Aktiv Leben mit dem neuen Gelenk - Hüfte</dc:title>
  <dc:creator>Seipenbusch, Christiane</dc:creator>
  <cp:lastModifiedBy>Gerum, Christian</cp:lastModifiedBy>
  <cp:revision>64</cp:revision>
  <dcterms:created xsi:type="dcterms:W3CDTF">2020-08-31T10:11:13Z</dcterms:created>
  <dcterms:modified xsi:type="dcterms:W3CDTF">2026-02-26T14:58:48Z</dcterms:modified>
</cp:coreProperties>
</file>