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0"/>
  </p:notesMasterIdLst>
  <p:sldIdLst>
    <p:sldId id="256" r:id="rId2"/>
    <p:sldId id="266" r:id="rId3"/>
    <p:sldId id="267" r:id="rId4"/>
    <p:sldId id="269" r:id="rId5"/>
    <p:sldId id="268" r:id="rId6"/>
    <p:sldId id="270" r:id="rId7"/>
    <p:sldId id="271" r:id="rId8"/>
    <p:sldId id="274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64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326D-1216-4E61-B031-4BA4E949A9EA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6954C-4236-4ABD-8128-306499E0CF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279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9.jpeg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5" Type="http://schemas.openxmlformats.org/officeDocument/2006/relationships/image" Target="../media/image11.jpeg"/><Relationship Id="rId4" Type="http://schemas.openxmlformats.org/officeDocument/2006/relationships/image" Target="../media/image1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4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02242800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994129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19547668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98708360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5869122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7726348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51671258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53249877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5957591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864183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58012780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59806284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8702641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0375638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9193067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320410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2638011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2299911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0020553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80537390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801837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89300041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70503346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244608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48431013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83877464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72325112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178097074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6828983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284784902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vitrea-health.com</a:t>
            </a:r>
            <a:endParaRPr lang="en-US" sz="1600" dirty="0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Hier gibt es die Möglichkeit den Verfasser und den Präsentator mit Bild und Kontaktdaten zu beschreiben.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284070467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244713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01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105263700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3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258010090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222567319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02864472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05832693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830553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3" imgW="348" imgH="343" progId="TCLayout.ActiveDocument.1">
                  <p:embed/>
                </p:oleObj>
              </mc:Choice>
              <mc:Fallback>
                <p:oleObj name="think-cell Folie" r:id="rId4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96928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7046543" y="1154279"/>
            <a:ext cx="4752975" cy="4900258"/>
          </a:xfrm>
        </p:spPr>
        <p:txBody>
          <a:bodyPr/>
          <a:lstStyle/>
          <a:p>
            <a:r>
              <a:rPr lang="de-DE" sz="2800" dirty="0"/>
              <a:t>Orthopädie/Unfallchirurgie, M. Post/C. Gerum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382F70D-7160-5029-0BE3-F93F112981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Tabellenplatzhalter 8">
            <a:extLst>
              <a:ext uri="{FF2B5EF4-FFF2-40B4-BE49-F238E27FC236}">
                <a16:creationId xmlns:a16="http://schemas.microsoft.com/office/drawing/2014/main" id="{8A7370D6-D809-4A55-FC07-D913B1010B71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926237" y="270592"/>
            <a:ext cx="11265763" cy="549275"/>
          </a:xfrm>
        </p:spPr>
        <p:txBody>
          <a:bodyPr/>
          <a:lstStyle/>
          <a:p>
            <a:r>
              <a:rPr lang="de-DE" dirty="0"/>
              <a:t>Aktiv Leben mit dem neuen Gelenk - Hüfte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05C8C6A-871C-E5B7-7EC3-2D8892FABEE6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9" b="15149"/>
          <a:stretch>
            <a:fillRect/>
          </a:stretch>
        </p:blipFill>
        <p:spPr bwMode="auto">
          <a:xfrm>
            <a:off x="1100831" y="2433590"/>
            <a:ext cx="4882718" cy="274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75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Prothesenaufbau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0905"/>
            <a:ext cx="4223719" cy="4992687"/>
          </a:xfrm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769033" y="1853738"/>
            <a:ext cx="59513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Verankerungsmöglichkeit der Prothese mit oder ohne</a:t>
            </a:r>
          </a:p>
          <a:p>
            <a:r>
              <a:rPr lang="de-DE" dirty="0"/>
              <a:t>Zement</a:t>
            </a:r>
          </a:p>
          <a:p>
            <a:endParaRPr lang="de-DE" dirty="0"/>
          </a:p>
          <a:p>
            <a:r>
              <a:rPr lang="de-DE" dirty="0"/>
              <a:t>Verwendung von verschiedenen Materialien (Kunststoff, </a:t>
            </a:r>
          </a:p>
          <a:p>
            <a:r>
              <a:rPr lang="de-DE" dirty="0"/>
              <a:t>Keramik, Metalllegierungen)</a:t>
            </a:r>
          </a:p>
          <a:p>
            <a:endParaRPr lang="de-DE" dirty="0"/>
          </a:p>
          <a:p>
            <a:r>
              <a:rPr lang="de-DE" dirty="0"/>
              <a:t>Im Prothesenpass sind die eingebauten Materialien </a:t>
            </a:r>
          </a:p>
          <a:p>
            <a:r>
              <a:rPr lang="de-DE" dirty="0"/>
              <a:t>hinterlegt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1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Nach der Prothesenimplantation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/>
              <a:t>Benutzung von Hilfsmitteln (Unterarmgehstützen, Rollator, Walking-Stöcke) für ca. 4-6 Wochen je nach Gangbild</a:t>
            </a:r>
          </a:p>
          <a:p>
            <a:endParaRPr lang="de-DE" sz="2000" dirty="0"/>
          </a:p>
          <a:p>
            <a:r>
              <a:rPr lang="de-DE" sz="2000" dirty="0"/>
              <a:t>Stufenweises abtrainieren der Hilfsmittel (Gehstützen „umdrehen“, innerhalb des Gebäudes weggelassen, nur noch Outdoor-Benutzung, später ganz weglassen)</a:t>
            </a:r>
          </a:p>
          <a:p>
            <a:endParaRPr lang="de-DE" sz="2000" dirty="0"/>
          </a:p>
          <a:p>
            <a:r>
              <a:rPr lang="de-DE" sz="2000" dirty="0"/>
              <a:t>Kräftigung der Muskulatur</a:t>
            </a:r>
          </a:p>
          <a:p>
            <a:endParaRPr lang="de-DE" sz="2000" dirty="0"/>
          </a:p>
          <a:p>
            <a:r>
              <a:rPr lang="de-DE" sz="2000" dirty="0"/>
              <a:t>Training von Kraft, Gleichgewicht und Koordination</a:t>
            </a:r>
          </a:p>
          <a:p>
            <a:endParaRPr lang="de-DE" sz="2000" dirty="0"/>
          </a:p>
          <a:p>
            <a:r>
              <a:rPr lang="de-DE" sz="2000" dirty="0"/>
              <a:t>Beseitigung von Stolperfallen zu Hause</a:t>
            </a:r>
          </a:p>
          <a:p>
            <a:endParaRPr lang="de-DE" sz="2000" dirty="0"/>
          </a:p>
          <a:p>
            <a:r>
              <a:rPr lang="de-DE" sz="2000" dirty="0"/>
              <a:t>Selbsteinschätzung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354706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Bewegungsgrenzen beachten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2000" dirty="0"/>
          </a:p>
          <a:p>
            <a:r>
              <a:rPr lang="de-DE" sz="2000" dirty="0"/>
              <a:t>In den ersten 2-3 Monaten ist besondere Vorsicht geboten, bis alle Strukturen wieder gut verheilt und gekräftigt sind:</a:t>
            </a:r>
          </a:p>
          <a:p>
            <a:endParaRPr lang="de-DE" sz="2000" dirty="0"/>
          </a:p>
          <a:p>
            <a:r>
              <a:rPr lang="de-DE" sz="2000" dirty="0"/>
              <a:t>Nicht tief sitzen oder bücken (normales Sitzen: 90° zwischen Rumpf und Unterkörper = rechter Winkel)</a:t>
            </a:r>
          </a:p>
          <a:p>
            <a:r>
              <a:rPr lang="de-DE" sz="2000" dirty="0"/>
              <a:t>Merke: das Hüftgelenk soll immer über dem Kniegelenk sein</a:t>
            </a:r>
          </a:p>
          <a:p>
            <a:endParaRPr lang="de-DE" sz="2000" dirty="0"/>
          </a:p>
          <a:p>
            <a:r>
              <a:rPr lang="de-DE" sz="2000" dirty="0"/>
              <a:t>Beine nicht überkreuzen (das operierte Bein nicht über die Körpermitte bewegen)</a:t>
            </a:r>
          </a:p>
          <a:p>
            <a:endParaRPr lang="de-DE" sz="2000" dirty="0"/>
          </a:p>
          <a:p>
            <a:r>
              <a:rPr lang="de-DE" sz="2000" dirty="0"/>
              <a:t>Rückenlage ist am sichersten; alternativ </a:t>
            </a:r>
            <a:r>
              <a:rPr lang="de-DE" sz="2000" dirty="0" err="1"/>
              <a:t>Seitlage</a:t>
            </a:r>
            <a:r>
              <a:rPr lang="de-DE" sz="2000" dirty="0"/>
              <a:t> mit großem Kissen zwischen den Beinen</a:t>
            </a:r>
          </a:p>
          <a:p>
            <a:endParaRPr lang="de-DE" sz="2000" dirty="0"/>
          </a:p>
          <a:p>
            <a:r>
              <a:rPr lang="de-DE" sz="2000" dirty="0"/>
              <a:t>Kein Verdrehen des Oberkörpers gegen die feststehenden Beine (insb. entgegensetzt zur operierten Seite)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14138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Haltbarkeit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/>
          </a:p>
          <a:p>
            <a:r>
              <a:rPr lang="de-DE" sz="2000" dirty="0"/>
              <a:t>Haltbarkeit ca. 15-20 Jahre</a:t>
            </a:r>
          </a:p>
          <a:p>
            <a:endParaRPr lang="de-DE" sz="2000" dirty="0"/>
          </a:p>
          <a:p>
            <a:r>
              <a:rPr lang="de-DE" sz="2000" dirty="0"/>
              <a:t>Bewegung (schmerzangepasst)</a:t>
            </a:r>
          </a:p>
          <a:p>
            <a:endParaRPr lang="de-DE" sz="2000" dirty="0"/>
          </a:p>
          <a:p>
            <a:r>
              <a:rPr lang="de-DE" sz="2000" dirty="0"/>
              <a:t>Sportliche Betätigung (Walken, Radfahren, Bewegung im Wasser, Gymnastik)</a:t>
            </a:r>
          </a:p>
          <a:p>
            <a:endParaRPr lang="de-DE" sz="2000" dirty="0"/>
          </a:p>
          <a:p>
            <a:r>
              <a:rPr lang="de-DE" sz="2000" dirty="0"/>
              <a:t>Belastungen anpassen/reduzieren -&gt; individuelle Entscheidung des Patienten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1998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Infektion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sz="2000" dirty="0"/>
          </a:p>
          <a:p>
            <a:r>
              <a:rPr lang="de-DE" sz="2000" dirty="0"/>
              <a:t>Durch Zirkulation von Bakterien über das Blut, die sich dann auf der Prothesenoberfläche absetzen (z.B. Zahnbehandlung, Lunge, Blase)</a:t>
            </a:r>
          </a:p>
          <a:p>
            <a:endParaRPr lang="de-DE" sz="2000" dirty="0"/>
          </a:p>
          <a:p>
            <a:r>
              <a:rPr lang="de-DE" sz="2000" dirty="0"/>
              <a:t>Infektion erst nehmen und ärztlich abklären lassen</a:t>
            </a:r>
          </a:p>
          <a:p>
            <a:endParaRPr lang="de-DE" sz="2000" dirty="0"/>
          </a:p>
          <a:p>
            <a:r>
              <a:rPr lang="de-DE" sz="2000" dirty="0"/>
              <a:t>Ggf. auch prophylaktische Antibiose</a:t>
            </a:r>
          </a:p>
          <a:p>
            <a:endParaRPr lang="de-DE" sz="2000" dirty="0"/>
          </a:p>
          <a:p>
            <a:r>
              <a:rPr lang="de-DE" sz="2000" dirty="0"/>
              <a:t>Auch Bagatellwunden korrekt versorgen lassen</a:t>
            </a:r>
          </a:p>
          <a:p>
            <a:endParaRPr lang="de-DE" sz="2000" dirty="0"/>
          </a:p>
          <a:p>
            <a:r>
              <a:rPr lang="de-DE" sz="2000" dirty="0"/>
              <a:t>Gute Einstellung der Risikofaktoren, insb. Diabetes mellitus</a:t>
            </a:r>
          </a:p>
          <a:p>
            <a:endParaRPr lang="de-DE" sz="2000" dirty="0"/>
          </a:p>
          <a:p>
            <a:r>
              <a:rPr lang="de-DE" sz="2000" dirty="0"/>
              <a:t>Schmerzen am Hüftgelenk, Rötungen, Schwellung, Fieber ohne andere Ursache sind immer ein Alarmzeichen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30954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Thromboseprophylaxe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000" dirty="0"/>
          </a:p>
          <a:p>
            <a:r>
              <a:rPr lang="de-DE" sz="2000" dirty="0"/>
              <a:t>Thrombose ist ein Blutgerinnsel in den tiefen Beinvenen -&gt; Lungenembolie möglich</a:t>
            </a:r>
          </a:p>
          <a:p>
            <a:endParaRPr lang="de-DE" sz="2000" dirty="0"/>
          </a:p>
          <a:p>
            <a:r>
              <a:rPr lang="de-DE" sz="2000" dirty="0"/>
              <a:t>Daher medikamentöse Risikosenkung mit blutverdünnenden Medikamenten (Spritze/Tablette)</a:t>
            </a:r>
          </a:p>
          <a:p>
            <a:endParaRPr lang="de-DE" sz="2000" dirty="0"/>
          </a:p>
          <a:p>
            <a:r>
              <a:rPr lang="de-DE" sz="2000" dirty="0"/>
              <a:t>Gemäß Leitlinie soll die Medikation für mind. 28-35 Tage eingenommen werden</a:t>
            </a:r>
          </a:p>
          <a:p>
            <a:endParaRPr lang="de-DE" sz="2000" dirty="0"/>
          </a:p>
          <a:p>
            <a:r>
              <a:rPr lang="de-DE" sz="2000" dirty="0"/>
              <a:t>Gesamtrate an Thrombosen ohne prophylaktische Maßnahmen liegt bei bis zu 60%!</a:t>
            </a:r>
          </a:p>
          <a:p>
            <a:endParaRPr lang="de-DE" sz="2000" dirty="0"/>
          </a:p>
          <a:p>
            <a:r>
              <a:rPr lang="de-DE" sz="2000" dirty="0"/>
              <a:t>Die Medikation nicht ohne ärztliche Rücksprache eigenständig absetzen</a:t>
            </a:r>
          </a:p>
          <a:p>
            <a:endParaRPr lang="de-DE" sz="2000" dirty="0"/>
          </a:p>
          <a:p>
            <a:r>
              <a:rPr lang="de-DE" sz="2000" dirty="0"/>
              <a:t>Ergänzend: Aktivierung der Wadenmuskulatur, Kompressionsstrümpfe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95917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Hüftkissen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sz="2800" dirty="0"/>
              <a:t>Sie erhalten von uns leihweise ein Hüftkissen zur Sitzerhöhung</a:t>
            </a:r>
          </a:p>
          <a:p>
            <a:endParaRPr lang="de-DE" sz="2800" dirty="0"/>
          </a:p>
          <a:p>
            <a:r>
              <a:rPr lang="de-DE" sz="2800" dirty="0"/>
              <a:t>Die Rückgabe am Ende der Reha ist erforderlich!!!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41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Allgemeiner Hinweis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Während der Rehabilitation sind an Wochenenden keine Übernachtungen zu Hause zulässig!</a:t>
            </a:r>
          </a:p>
          <a:p>
            <a:endParaRPr lang="de-DE" dirty="0"/>
          </a:p>
          <a:p>
            <a:r>
              <a:rPr lang="de-DE" dirty="0"/>
              <a:t>Zum stationären Aufenthalt gehören auch die Nächte!</a:t>
            </a:r>
          </a:p>
          <a:p>
            <a:endParaRPr lang="de-DE" dirty="0"/>
          </a:p>
          <a:p>
            <a:r>
              <a:rPr lang="de-DE" dirty="0"/>
              <a:t>Lediglich in besonderen/unabsehbaren Fällen ist eine Beurlaubung über Nacht möglich </a:t>
            </a:r>
          </a:p>
          <a:p>
            <a:r>
              <a:rPr lang="de-DE" dirty="0"/>
              <a:t>(z.B. Todesfall)!</a:t>
            </a:r>
          </a:p>
          <a:p>
            <a:endParaRPr lang="de-DE" dirty="0"/>
          </a:p>
          <a:p>
            <a:r>
              <a:rPr lang="de-DE" dirty="0"/>
              <a:t>Hochzeiten, Geburtstage oder sonstige Veranstaltungen wären planbar gewesen und stellen keinen Beurlaubungsgrund dar! 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74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Ihre Aufmerksamkeit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8929"/>
            <a:ext cx="960203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5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7266" y="263377"/>
            <a:ext cx="10515600" cy="892372"/>
          </a:xfrm>
        </p:spPr>
        <p:txBody>
          <a:bodyPr/>
          <a:lstStyle/>
          <a:p>
            <a:pPr algn="ctr"/>
            <a:r>
              <a:rPr lang="de-DE" u="sng" dirty="0"/>
              <a:t>Aufbau des Hüftgelenkes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64" y="1748953"/>
            <a:ext cx="4044380" cy="3663024"/>
          </a:xfrm>
        </p:spPr>
      </p:pic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65697" y="3999040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Oberschenkelhals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9052560" y="4701498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Oberschenkel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8237886" y="1638531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Hüftkopf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592301" y="201713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Hüftpfanne</a:t>
            </a:r>
          </a:p>
        </p:txBody>
      </p:sp>
      <p:cxnSp>
        <p:nvCxnSpPr>
          <p:cNvPr id="18" name="Gerade Verbindung mit Pfeil 17"/>
          <p:cNvCxnSpPr/>
          <p:nvPr/>
        </p:nvCxnSpPr>
        <p:spPr bwMode="auto">
          <a:xfrm flipH="1">
            <a:off x="5810126" y="2017130"/>
            <a:ext cx="522794" cy="485387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sp>
        <p:nvSpPr>
          <p:cNvPr id="8" name="Rechteck 7"/>
          <p:cNvSpPr/>
          <p:nvPr/>
        </p:nvSpPr>
        <p:spPr>
          <a:xfrm>
            <a:off x="9052560" y="5817879"/>
            <a:ext cx="2244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/>
              <a:t>https://upload.wikimedia.org/wikipedia/commons/2/2d/Hueftgelenk-gesund.jpg</a:t>
            </a:r>
          </a:p>
        </p:txBody>
      </p:sp>
      <p:cxnSp>
        <p:nvCxnSpPr>
          <p:cNvPr id="19" name="Gerade Verbindung mit Pfeil 18"/>
          <p:cNvCxnSpPr/>
          <p:nvPr/>
        </p:nvCxnSpPr>
        <p:spPr bwMode="auto">
          <a:xfrm>
            <a:off x="3117273" y="2319251"/>
            <a:ext cx="1486129" cy="515389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1" name="Gerade Verbindung mit Pfeil 20"/>
          <p:cNvCxnSpPr/>
          <p:nvPr/>
        </p:nvCxnSpPr>
        <p:spPr bwMode="auto">
          <a:xfrm flipH="1">
            <a:off x="5237018" y="1920240"/>
            <a:ext cx="2892409" cy="1088967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5" name="Gerade Verbindung mit Pfeil 24"/>
          <p:cNvCxnSpPr/>
          <p:nvPr/>
        </p:nvCxnSpPr>
        <p:spPr bwMode="auto">
          <a:xfrm flipV="1">
            <a:off x="2975956" y="3631708"/>
            <a:ext cx="2541498" cy="599470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8" name="Gerade Verbindung mit Pfeil 27"/>
          <p:cNvCxnSpPr/>
          <p:nvPr/>
        </p:nvCxnSpPr>
        <p:spPr bwMode="auto">
          <a:xfrm flipH="1">
            <a:off x="5960225" y="4904509"/>
            <a:ext cx="2901142" cy="61256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</p:spTree>
    <p:extLst>
      <p:ext uri="{BB962C8B-B14F-4D97-AF65-F5344CB8AC3E}">
        <p14:creationId xmlns:p14="http://schemas.microsoft.com/office/powerpoint/2010/main" val="272280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Arthrose – was ist das?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53" y="1621507"/>
            <a:ext cx="5286172" cy="4708834"/>
          </a:xfrm>
        </p:spPr>
      </p:pic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298575" y="17706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6353429" y="2069228"/>
            <a:ext cx="531434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 Arthrose ist eine kontinuierlich fortschreitende,</a:t>
            </a:r>
          </a:p>
          <a:p>
            <a:r>
              <a:rPr lang="de-DE" dirty="0"/>
              <a:t>degenerative Erkrankung des Gelenkknorpels</a:t>
            </a:r>
          </a:p>
          <a:p>
            <a:endParaRPr lang="de-DE" dirty="0"/>
          </a:p>
          <a:p>
            <a:r>
              <a:rPr lang="de-DE" dirty="0"/>
              <a:t>Chronische Erkrankung</a:t>
            </a:r>
          </a:p>
          <a:p>
            <a:endParaRPr lang="de-DE" dirty="0"/>
          </a:p>
          <a:p>
            <a:r>
              <a:rPr lang="de-DE" dirty="0"/>
              <a:t>Eine Heilung im Sinne einer vollständigen</a:t>
            </a:r>
          </a:p>
          <a:p>
            <a:r>
              <a:rPr lang="de-DE" dirty="0"/>
              <a:t>Wiederherstellung des Knorpels ist nicht zu </a:t>
            </a:r>
          </a:p>
          <a:p>
            <a:r>
              <a:rPr lang="de-DE" dirty="0"/>
              <a:t>erreichen</a:t>
            </a:r>
          </a:p>
          <a:p>
            <a:endParaRPr lang="de-DE" dirty="0"/>
          </a:p>
          <a:p>
            <a:r>
              <a:rPr lang="de-DE" dirty="0"/>
              <a:t>Missverhältnis zwischen Tragfähigkeit und</a:t>
            </a:r>
          </a:p>
          <a:p>
            <a:r>
              <a:rPr lang="de-DE" dirty="0"/>
              <a:t>Beanspruchung des Gelenks</a:t>
            </a:r>
          </a:p>
        </p:txBody>
      </p:sp>
    </p:spTree>
    <p:extLst>
      <p:ext uri="{BB962C8B-B14F-4D97-AF65-F5344CB8AC3E}">
        <p14:creationId xmlns:p14="http://schemas.microsoft.com/office/powerpoint/2010/main" val="186464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Arthrose im Röntgenbild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23" y="1967649"/>
            <a:ext cx="5128953" cy="3765665"/>
          </a:xfrm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7" y="2079484"/>
            <a:ext cx="4863223" cy="371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5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Symptome bei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Schmerzcharakter (Anlauf- , Belastungs-, Bewegungs-, Nacht- oder Ruheschmerz)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Schmerzlokalisation (Leiste, Oberschenkel, Kniegelenk, Gesäß, Wirbelsäule)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Verschlechterung der Beweglichkeit im Hüftgelenk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Gelenkgeräusche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Schlechtes Gangbild/Hinken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Reduzierte körperliche Belastbarkeit, rasche Ermüdung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4259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Ursachen der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Gelenkverletzung in der Vorgeschichte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Belastung des Gelenks durch Sport und Beruf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Deformitäten, Fehlstellung des Gelenkes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Entzündliche Gelenkerkrankungen (bakteriell/</a:t>
            </a:r>
            <a:r>
              <a:rPr lang="de-DE" sz="2000" dirty="0" err="1"/>
              <a:t>abakteriell</a:t>
            </a:r>
            <a:r>
              <a:rPr lang="de-DE" sz="2000" dirty="0"/>
              <a:t> (z.B. rheumatischer Formenkreis))</a:t>
            </a:r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Risikofaktoren: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Übergewicht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Genetische Faktoren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37444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Maßnahmen bei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Physiotherapie, Übungen in Eigenregie</a:t>
            </a:r>
          </a:p>
          <a:p>
            <a:r>
              <a:rPr lang="de-DE" sz="2000" dirty="0"/>
              <a:t>-&gt; Vorbeugend oder zur Verbesserung einer Muskelschwäche, Bewegungseinschränkung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Medikamenteneinnahme</a:t>
            </a:r>
          </a:p>
          <a:p>
            <a:r>
              <a:rPr lang="de-DE" sz="2000" dirty="0"/>
              <a:t>-&gt; Linderung des Symptoms Schmerz, aber nicht der Arthrose an sich</a:t>
            </a:r>
          </a:p>
          <a:p>
            <a:r>
              <a:rPr lang="de-DE" sz="2000" dirty="0"/>
              <a:t>     Klassische Schmerzmedikamente: z.B. Voltaren, Ibuprofen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Operative Maßnahmen, bei denen das Gelenk erhalten bleibt</a:t>
            </a:r>
          </a:p>
          <a:p>
            <a:r>
              <a:rPr lang="de-DE" sz="2000" dirty="0"/>
              <a:t>-&gt; Korrektureingriffe im Bereich Becken, </a:t>
            </a:r>
            <a:r>
              <a:rPr lang="de-DE" sz="2000" dirty="0" err="1"/>
              <a:t>Hüftkopf</a:t>
            </a:r>
            <a:r>
              <a:rPr lang="de-DE" sz="2000" dirty="0"/>
              <a:t>, Eingriffe aus der Knorpelchirurgie 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Implantation einer </a:t>
            </a:r>
            <a:r>
              <a:rPr lang="de-DE" sz="2000" dirty="0" err="1"/>
              <a:t>Endoprothese</a:t>
            </a:r>
            <a:r>
              <a:rPr lang="de-DE" sz="2000" dirty="0"/>
              <a:t> bei fortgeschrittener Arthrose, therapieresistenten Beschwerden und Einschränkungen der Lebensqualität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17412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Die </a:t>
            </a:r>
            <a:r>
              <a:rPr lang="de-DE" u="sng" dirty="0" err="1"/>
              <a:t>Endoprothese</a:t>
            </a:r>
            <a:endParaRPr lang="de-DE" u="sng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Austausch/Ersatz der Gelenkteile, die von Arthrose betroffen sind</a:t>
            </a:r>
          </a:p>
          <a:p>
            <a:endParaRPr lang="de-DE" sz="2400" dirty="0"/>
          </a:p>
          <a:p>
            <a:r>
              <a:rPr lang="de-DE" sz="2400" dirty="0"/>
              <a:t>Planung der Prothese durch den Operateur vor der Operation</a:t>
            </a:r>
          </a:p>
          <a:p>
            <a:endParaRPr lang="de-DE" sz="2400" dirty="0"/>
          </a:p>
          <a:p>
            <a:r>
              <a:rPr lang="de-DE" sz="2400" dirty="0"/>
              <a:t>Es gibt verschiedene operative Zugangsmöglichkeiten zum Hüftgelenk</a:t>
            </a:r>
          </a:p>
          <a:p>
            <a:endParaRPr lang="de-DE" sz="2400" dirty="0"/>
          </a:p>
          <a:p>
            <a:r>
              <a:rPr lang="de-DE" sz="2400" dirty="0"/>
              <a:t>Weichteil-/gewebeschonendes Arbeiten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</p:spTree>
    <p:extLst>
      <p:ext uri="{BB962C8B-B14F-4D97-AF65-F5344CB8AC3E}">
        <p14:creationId xmlns:p14="http://schemas.microsoft.com/office/powerpoint/2010/main" val="7748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141456"/>
            <a:ext cx="10515600" cy="892372"/>
          </a:xfrm>
        </p:spPr>
        <p:txBody>
          <a:bodyPr/>
          <a:lstStyle/>
          <a:p>
            <a:pPr algn="ctr"/>
            <a:r>
              <a:rPr lang="de-DE" u="sng" dirty="0"/>
              <a:t>Prothesenaufbau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929" y="1215827"/>
            <a:ext cx="4198954" cy="4992687"/>
          </a:xfrm>
        </p:spPr>
      </p:pic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Hüftgelenk</a:t>
            </a:r>
          </a:p>
        </p:txBody>
      </p:sp>
      <p:cxnSp>
        <p:nvCxnSpPr>
          <p:cNvPr id="13" name="Gerade Verbindung mit Pfeil 12"/>
          <p:cNvCxnSpPr/>
          <p:nvPr/>
        </p:nvCxnSpPr>
        <p:spPr bwMode="auto">
          <a:xfrm flipH="1" flipV="1">
            <a:off x="7248698" y="3009209"/>
            <a:ext cx="698269" cy="282631"/>
          </a:xfrm>
          <a:prstGeom prst="straightConnector1">
            <a:avLst/>
          </a:prstGeom>
          <a:solidFill>
            <a:srgbClr val="0091B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sp>
        <p:nvSpPr>
          <p:cNvPr id="18" name="Textfeld 17"/>
          <p:cNvSpPr txBox="1"/>
          <p:nvPr/>
        </p:nvSpPr>
        <p:spPr>
          <a:xfrm>
            <a:off x="2297872" y="3773850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Schaft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557412" y="1215827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Kopf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8837427" y="3536910"/>
            <a:ext cx="835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Inlay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8911244" y="1635821"/>
            <a:ext cx="1180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Pfanne</a:t>
            </a:r>
          </a:p>
        </p:txBody>
      </p:sp>
      <p:cxnSp>
        <p:nvCxnSpPr>
          <p:cNvPr id="7" name="Gerade Verbindung mit Pfeil 6"/>
          <p:cNvCxnSpPr/>
          <p:nvPr/>
        </p:nvCxnSpPr>
        <p:spPr bwMode="auto">
          <a:xfrm flipV="1">
            <a:off x="3566160" y="3682538"/>
            <a:ext cx="872836" cy="316037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9" name="Gerade Verbindung mit Pfeil 8"/>
          <p:cNvCxnSpPr/>
          <p:nvPr/>
        </p:nvCxnSpPr>
        <p:spPr bwMode="auto">
          <a:xfrm>
            <a:off x="3475003" y="1537855"/>
            <a:ext cx="2269092" cy="559631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11" name="Gerade Verbindung mit Pfeil 10"/>
          <p:cNvCxnSpPr>
            <a:stCxn id="21" idx="1"/>
          </p:cNvCxnSpPr>
          <p:nvPr/>
        </p:nvCxnSpPr>
        <p:spPr bwMode="auto">
          <a:xfrm flipH="1" flipV="1">
            <a:off x="7672647" y="1866653"/>
            <a:ext cx="1238597" cy="1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6" name="Gerade Verbindung mit Pfeil 25"/>
          <p:cNvCxnSpPr/>
          <p:nvPr/>
        </p:nvCxnSpPr>
        <p:spPr bwMode="auto">
          <a:xfrm flipH="1" flipV="1">
            <a:off x="7124007" y="2492164"/>
            <a:ext cx="1552233" cy="1398704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</p:spTree>
    <p:extLst>
      <p:ext uri="{BB962C8B-B14F-4D97-AF65-F5344CB8AC3E}">
        <p14:creationId xmlns:p14="http://schemas.microsoft.com/office/powerpoint/2010/main" val="42133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VITREA_PowerPoint_Master</Template>
  <TotalTime>0</TotalTime>
  <Words>761</Words>
  <Application>Microsoft Office PowerPoint</Application>
  <PresentationFormat>Breitbild</PresentationFormat>
  <Paragraphs>178</Paragraphs>
  <Slides>18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Rauschen B Medium</vt:lpstr>
      <vt:lpstr>VITREA 2025</vt:lpstr>
      <vt:lpstr>think-cell Folie</vt:lpstr>
      <vt:lpstr>Aktiv Leben mit dem neuen Gelenk - Hüfte</vt:lpstr>
      <vt:lpstr>Aufbau des Hüftgelenkes</vt:lpstr>
      <vt:lpstr>Arthrose – was ist das?</vt:lpstr>
      <vt:lpstr>Arthrose im Röntgenbild</vt:lpstr>
      <vt:lpstr>Symptome bei Arthrose</vt:lpstr>
      <vt:lpstr>Ursachen der Arthrose</vt:lpstr>
      <vt:lpstr>Maßnahmen bei Arthrose</vt:lpstr>
      <vt:lpstr>Die Endoprothese</vt:lpstr>
      <vt:lpstr>Prothesenaufbau</vt:lpstr>
      <vt:lpstr>Prothesenaufbau</vt:lpstr>
      <vt:lpstr>Nach der Prothesenimplantation</vt:lpstr>
      <vt:lpstr>Bewegungsgrenzen beachten</vt:lpstr>
      <vt:lpstr>Haltbarkeit</vt:lpstr>
      <vt:lpstr>Infektion</vt:lpstr>
      <vt:lpstr>Thromboseprophylaxe</vt:lpstr>
      <vt:lpstr>Hüftkissen</vt:lpstr>
      <vt:lpstr>Allgemeiner Hinweis</vt:lpstr>
      <vt:lpstr>Vielen Dank für Ihre Aufmerksamkeit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 Leben mit dem neuen Gelenk - Hüfte</dc:title>
  <dc:creator>Seipenbusch, Christiane</dc:creator>
  <cp:lastModifiedBy>Gerum, Christian</cp:lastModifiedBy>
  <cp:revision>52</cp:revision>
  <dcterms:created xsi:type="dcterms:W3CDTF">2020-08-31T10:11:13Z</dcterms:created>
  <dcterms:modified xsi:type="dcterms:W3CDTF">2026-02-26T13:56:07Z</dcterms:modified>
</cp:coreProperties>
</file>